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6c5a1698794ccd" /><Relationship Type="http://schemas.openxmlformats.org/officeDocument/2006/relationships/extended-properties" Target="/docProps/app.xml" Id="R838c8c0ac005459d" /><Relationship Type="http://schemas.openxmlformats.org/officeDocument/2006/relationships/officeDocument" Target="/ppt/presentation.xml" Id="R421f327e304c48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7c123f6c5441d3"/>
  </p:sldMasterIdLst>
  <p:notesMasterIdLst>
    <p:notesMasterId xmlns:r="http://schemas.openxmlformats.org/officeDocument/2006/relationships" r:id="R96bf329b57a34b7a"/>
  </p:notesMasterIdLst>
  <p:sldIdLst>
    <p:sldId xmlns:r="http://schemas.openxmlformats.org/officeDocument/2006/relationships" id="256" r:id="R8f4e354f378a4289"/>
    <p:sldId xmlns:r="http://schemas.openxmlformats.org/officeDocument/2006/relationships" id="257" r:id="Rcd8ab4359dab4295"/>
    <p:sldId xmlns:r="http://schemas.openxmlformats.org/officeDocument/2006/relationships" id="258" r:id="R55f0aa3c2bcb418f"/>
    <p:sldId xmlns:r="http://schemas.openxmlformats.org/officeDocument/2006/relationships" id="259" r:id="R60b86f29781a4145"/>
    <p:sldId xmlns:r="http://schemas.openxmlformats.org/officeDocument/2006/relationships" id="260" r:id="Rd960c5b4a5df4850"/>
    <p:sldId xmlns:r="http://schemas.openxmlformats.org/officeDocument/2006/relationships" id="261" r:id="R8e241032baf64b7b"/>
    <p:sldId xmlns:r="http://schemas.openxmlformats.org/officeDocument/2006/relationships" id="262" r:id="R1597b348223c4ba8"/>
    <p:sldId xmlns:r="http://schemas.openxmlformats.org/officeDocument/2006/relationships" id="263" r:id="R1ab418f627ef42df"/>
    <p:sldId xmlns:r="http://schemas.openxmlformats.org/officeDocument/2006/relationships" id="264" r:id="Rea5a9822dc2c4f77"/>
    <p:sldId xmlns:r="http://schemas.openxmlformats.org/officeDocument/2006/relationships" id="265" r:id="Rbec92b0da9c74c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c6412b00ba4c87" /><Relationship Type="http://schemas.openxmlformats.org/officeDocument/2006/relationships/slideMaster" Target="/ppt/slideMasters/slideMaster1.xml" Id="R8d7c123f6c5441d3" /><Relationship Type="http://schemas.openxmlformats.org/officeDocument/2006/relationships/notesMaster" Target="/ppt/notesMasters/notesMaster1.xml" Id="R96bf329b57a34b7a" /><Relationship Type="http://schemas.openxmlformats.org/officeDocument/2006/relationships/presProps" Target="/ppt/presProps.xml" Id="R6cd60a56aeef4286" /><Relationship Type="http://schemas.openxmlformats.org/officeDocument/2006/relationships/tableStyles" Target="/ppt/tableStyles.xml" Id="R5b9fb310bbfa4a37" /><Relationship Type="http://schemas.openxmlformats.org/officeDocument/2006/relationships/slide" Target="/ppt/slides/slide1.xml" Id="R8f4e354f378a4289" /><Relationship Type="http://schemas.openxmlformats.org/officeDocument/2006/relationships/slide" Target="/ppt/slides/slide2.xml" Id="Rcd8ab4359dab4295" /><Relationship Type="http://schemas.openxmlformats.org/officeDocument/2006/relationships/slide" Target="/ppt/slides/slide3.xml" Id="R55f0aa3c2bcb418f" /><Relationship Type="http://schemas.openxmlformats.org/officeDocument/2006/relationships/slide" Target="/ppt/slides/slide4.xml" Id="R60b86f29781a4145" /><Relationship Type="http://schemas.openxmlformats.org/officeDocument/2006/relationships/slide" Target="/ppt/slides/slide5.xml" Id="Rd960c5b4a5df4850" /><Relationship Type="http://schemas.openxmlformats.org/officeDocument/2006/relationships/slide" Target="/ppt/slides/slide6.xml" Id="R8e241032baf64b7b" /><Relationship Type="http://schemas.openxmlformats.org/officeDocument/2006/relationships/slide" Target="/ppt/slides/slide7.xml" Id="R1597b348223c4ba8" /><Relationship Type="http://schemas.openxmlformats.org/officeDocument/2006/relationships/slide" Target="/ppt/slides/slide8.xml" Id="R1ab418f627ef42df" /><Relationship Type="http://schemas.openxmlformats.org/officeDocument/2006/relationships/slide" Target="/ppt/slides/slide9.xml" Id="Rea5a9822dc2c4f77" /><Relationship Type="http://schemas.openxmlformats.org/officeDocument/2006/relationships/slide" Target="/ppt/slides/slide10.xml" Id="Rbec92b0da9c74c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b6519ef7084d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4245bd8d514420" /><Relationship Type="http://schemas.openxmlformats.org/officeDocument/2006/relationships/notesMaster" Target="/ppt/notesMasters/notesMaster1.xml" Id="R53433442825747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7c7a1546624c2a" /><Relationship Type="http://schemas.openxmlformats.org/officeDocument/2006/relationships/notesMaster" Target="/ppt/notesMasters/notesMaster1.xml" Id="Re4fc31de963f45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f261b65e51743d7" /><Relationship Type="http://schemas.openxmlformats.org/officeDocument/2006/relationships/notesMaster" Target="/ppt/notesMasters/notesMaster1.xml" Id="Rab04f651054a47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b29f6bb6a234cb7" /><Relationship Type="http://schemas.openxmlformats.org/officeDocument/2006/relationships/notesMaster" Target="/ppt/notesMasters/notesMaster1.xml" Id="R2828c14200bd4b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8efe99d9664403" /><Relationship Type="http://schemas.openxmlformats.org/officeDocument/2006/relationships/notesMaster" Target="/ppt/notesMasters/notesMaster1.xml" Id="Rb84b62ebe69347c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d6c60ae29d246a9" /><Relationship Type="http://schemas.openxmlformats.org/officeDocument/2006/relationships/notesMaster" Target="/ppt/notesMasters/notesMaster1.xml" Id="Red4b7677005f4c7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affb3a07284f92" /><Relationship Type="http://schemas.openxmlformats.org/officeDocument/2006/relationships/notesMaster" Target="/ppt/notesMasters/notesMaster1.xml" Id="R54f8ead19c6c4c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b84c083c17a4cf0" /><Relationship Type="http://schemas.openxmlformats.org/officeDocument/2006/relationships/notesMaster" Target="/ppt/notesMasters/notesMaster1.xml" Id="Rd33d06bcbe234e0c" /></Relationships>
</file>

<file path=ppt/notesSlides/_rels/notesSlide9.xml.rels><?xml version='1.0' encoding='utf-8'?>
<Relationships xmlns="http://schemas.openxmlformats.org/package/2006/relationships"><Relationship Type="http://schemas.openxmlformats.org/officeDocument/2006/relationships/slide" Target="/ppt/slides/slide9.xml" Id="R2720a9518d8f4219" /><Relationship Type="http://schemas.openxmlformats.org/officeDocument/2006/relationships/notesMaster" Target="/ppt/notesMasters/notesMaster1.xml" Id="R74dd5f0ce1634083" /></Relationships>
</file>

<file path=ppt/notesSlides/_rels/notesSlide10.xml.rels><?xml version='1.0' encoding='utf-8'?>
<Relationships xmlns="http://schemas.openxmlformats.org/package/2006/relationships"><Relationship Type="http://schemas.openxmlformats.org/officeDocument/2006/relationships/slide" Target="/ppt/slides/slide10.xml" Id="R6bf29bfb9003415e" /><Relationship Type="http://schemas.openxmlformats.org/officeDocument/2006/relationships/notesMaster" Target="/ppt/notesMasters/notesMaster1.xml" Id="R4404fce2d21e4d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本项目以三叶水平轴风机为主体，表达光伏辅助、热储能和叶根温控保护的结构关系。V1.0 的课程成果包括可重建 CAD、交换模型、工程检查、本地网站和可编辑汇报。功能协同属于设计逻辑，不代表实测性能。</a:t>
            </a:r>
          </a:p>
          <a:p xmlns:a="http://schemas.openxmlformats.org/drawingml/2006/main">
            <a:r>
              <a:t>来源：V1.0_FINAL/CAD/Preview/model_iso.png。模型图片均由 V1.0 CAD 几何导出。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V1.0 延续已有的三叶风机视觉语言，重点补全机械链和模块安装关系。自保护是叶根温控保护的设计概念。本课程没有以效率或防冰性能作为已完成的实验成果。</a:t>
            </a:r>
          </a:p>
          <a:p xmlns:a="http://schemas.openxmlformats.org/drawingml/2006/main">
            <a:r>
              <a:t>来源：V1.0_FINAL/CAD/Source/parameters.json; CAD/Validation/validation_summary.json。模型图片均由 V1.0 CAD 几何导出。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侧视图用于识别前后模块与安装方向。双翼光伏结构位于机舱上方，储热模块位于内部尾部。主体结构和辅助功能模块使用同一套总装坐标。此图不是制造工程图。</a:t>
            </a:r>
          </a:p>
          <a:p xmlns:a="http://schemas.openxmlformats.org/drawingml/2006/main">
            <a:r>
              <a:t>来源：V1.0_FINAL/CAD/Preview/side.png。模型图片均由 V1.0 CAD 几何导出。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正视图检查三叶关系与主体比例，俯视图检查光伏与机舱中轴的布局。各图为独立取景，并非同一标尺的尺寸图。</a:t>
            </a:r>
          </a:p>
          <a:p xmlns:a="http://schemas.openxmlformats.org/drawingml/2006/main">
            <a:r>
              <a:t>来源：V1.0_FINAL/CAD/Preview/front.png; CAD/Preview/top.png。模型图片均由 V1.0 CAD 几何导出。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本页链条用于说明部件识别顺序和支承关系。风轮经轮毂驱动主轴和发电机，轴承与轴承座形成支承。轴承座不是串联传递转矩的轴。V1.0 延长底架共同承托前后储热座。内部图隐藏部分外壳以显示结构，不改变原总装位置。</a:t>
            </a:r>
          </a:p>
          <a:p xmlns:a="http://schemas.openxmlformats.org/drawingml/2006/main">
            <a:r>
              <a:t>来源：V1.0_FINAL/CAD/Preview/internal_iso.png; CAD/Validation/validation_summary.json。模型图片均由 V1.0 CAD 几何导出。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本页区分三类关系。机械主链描述能量转换路径，温控辅助链描述预期接口关系，热储能链描述安装支承关系。热储能与旋转叶片之间的能量传递没有做定量试验。本项目未开展 CFD、FEM、效率或防冰实验。</a:t>
            </a:r>
          </a:p>
          <a:p xmlns:a="http://schemas.openxmlformats.org/drawingml/2006/main">
            <a:r>
              <a:t>来源：V1.0_FINAL/CAD/Source/parameters.json; CAD/Validation/validation_summary.json。模型图片均由 V1.0 CAD 几何导出。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外形参数、内部机械、热储能、光伏和展示参数分别管理。派生位置由参数计算，并保留关键配合检查。扰动试验只支持报告列出的工况，不能据此声称任意参数组合有效。版本轨迹来自项目现有文件目录。</a:t>
            </a:r>
          </a:p>
          <a:p xmlns:a="http://schemas.openxmlformats.org/drawingml/2006/main">
            <a:r>
              <a:t>来源：V1.0_FINAL/CAD/Source/parameters.json; CAD/Validation/validation_summary.json。模型图片均由 V1.0 CAD 几何导出。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本页读取 V1.0 validation_summary.json，并核验总装 STEP 哈希与 SolidWorks 原始记录一致。默认总装有 40 个装配组件、62 个实体、27 份零件 STEP。组件与实体数不同是因为两片光伏表面各含 12 个分离单元。检查 780 个组件对，非预期干涉 0 对，另有 8 对声明插接。15 个参数工况包含基准、12 个单项与 2 个组合工况，逐组检查通过。每工况验证 12 对安装孔接口。另有 5 个非法参数防护测试通过。SolidWorks 31.5.0 导入结果及 4 件关键 SLDPRT 保存回读通过，原生零件为导入实体，没有原生参数特征历史，未交付 SLDASM 装配体。采样检修位置检查不等于连续拆卸路径证明。未进行 CFD、FEM 或真实效率试验。</a:t>
            </a:r>
          </a:p>
          <a:p xmlns:a="http://schemas.openxmlformats.org/drawingml/2006/main">
            <a:r>
              <a:t>来源：V1.0_FINAL/CAD/Validation/validation_summary.json; CAD/Validation/solidworks_open_check.json; CAD/Validation/solidworks_native_parts.json。模型图片均由 V1.0 CAD 几何导出。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本页仅展示机械模型、参数化源代码、工程验证证据、离线数字展厅与可编辑汇报。爆炸图基于本轮 CAD，以位置展开帮助识别零件和安装层次。关键 SLDPRT 为导入实体，不含原生建模特征历史。</a:t>
            </a:r>
          </a:p>
          <a:p xmlns:a="http://schemas.openxmlformats.org/drawingml/2006/main">
            <a:r>
              <a:t>来源：V1.0_FINAL/CAD/Preview/exploded.png; CAD/Validation/validation_summary.json; PPT/EDITING_GUIDE.md。模型图片均由 V1.0 CAD 几何导出。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本项目围绕三叶风机主体完成了结构整合、参数化建模和工程展示。感谢聆听，欢迎围绕结构方案、装配关系与参数设计交流。本页背景由内置 image_gen 生成，是抽象的视觉氛围，不代表 CAD 结构、能量场、实验结果或仿真。标题、结课结论和提问引导均为原生可编辑文字。生成提示词存于 PPT/Editable/Source/Assets/closing_visual_prompt.txt。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6f055abaa945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2cb6b6997f427a" /><Relationship Type="http://schemas.openxmlformats.org/officeDocument/2006/relationships/slideLayout" Target="/ppt/slideLayouts/slideLayout1.xml" Id="R5ac825e87e734b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c825e87e734b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6db923efc54761" /><Relationship Type="http://schemas.openxmlformats.org/officeDocument/2006/relationships/image" Target="/ppt/media/image.png" Id="R36cf9976493d4fc5" /><Relationship Type="http://schemas.openxmlformats.org/officeDocument/2006/relationships/notesSlide" Target="/ppt/notesSlides/notesSlide1.xml" Id="Rba7fee75f9904b2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0d0830ee5407a" /><Relationship Type="http://schemas.openxmlformats.org/officeDocument/2006/relationships/notesSlide" Target="/ppt/notesSlides/notesSlide2.xml" Id="Rb9ba7188b7bf48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db1d0d246546c2" /><Relationship Type="http://schemas.openxmlformats.org/officeDocument/2006/relationships/image" Target="/ppt/media/image2.png" Id="Rb2bfe2b38f6f40ad" /><Relationship Type="http://schemas.openxmlformats.org/officeDocument/2006/relationships/notesSlide" Target="/ppt/notesSlides/notesSlide3.xml" Id="R21b806c2db1741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5ba682f9d1497d" /><Relationship Type="http://schemas.openxmlformats.org/officeDocument/2006/relationships/image" Target="/ppt/media/image3.png" Id="R6a70baf896ba40a2" /><Relationship Type="http://schemas.openxmlformats.org/officeDocument/2006/relationships/image" Target="/ppt/media/image4.png" Id="R0b0e3181c5c946da" /><Relationship Type="http://schemas.openxmlformats.org/officeDocument/2006/relationships/notesSlide" Target="/ppt/notesSlides/notesSlide4.xml" Id="R83fe3be0deef4f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b727a647b4474b" /><Relationship Type="http://schemas.openxmlformats.org/officeDocument/2006/relationships/image" Target="/ppt/media/image5.png" Id="Rb058e24859024541" /><Relationship Type="http://schemas.openxmlformats.org/officeDocument/2006/relationships/notesSlide" Target="/ppt/notesSlides/notesSlide5.xml" Id="R40e5864da57e440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96b9e032574f8c" /><Relationship Type="http://schemas.openxmlformats.org/officeDocument/2006/relationships/notesSlide" Target="/ppt/notesSlides/notesSlide6.xml" Id="R48fdde0222fb4f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2c10d6bc64a6c" /><Relationship Type="http://schemas.openxmlformats.org/officeDocument/2006/relationships/notesSlide" Target="/ppt/notesSlides/notesSlide7.xml" Id="R8879c45d188d43b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b781256da14a71" /><Relationship Type="http://schemas.openxmlformats.org/officeDocument/2006/relationships/notesSlide" Target="/ppt/notesSlides/notesSlide8.xml" Id="R6a75b510f2864fa8" 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201dca94b874e97" /><Relationship Type="http://schemas.openxmlformats.org/officeDocument/2006/relationships/image" Target="../media/update_9_image6.png" Id="Rf33583a017ed473f" /><Relationship Type="http://schemas.openxmlformats.org/officeDocument/2006/relationships/notesSlide" Target="/ppt/notesSlides/notesSlide9.xml" Id="R7c3da42ae33b43c5" 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2b53635d1e64be4" /><Relationship Type="http://schemas.openxmlformats.org/officeDocument/2006/relationships/image" Target="../media/update_10_image7.png" Id="R7c87cc0f89524153" /><Relationship Type="http://schemas.openxmlformats.org/officeDocument/2006/relationships/notesSlide" Target="/ppt/notesSlides/notesSlide10.xml" Id="R3b4d37ea16de4716" /></Relationships>
</file>

<file path=ppt/slides/slide1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1F5F6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6" name=""/>
          <p:cNvPicPr>
            <a:picLocks noChangeAspect="1"/>
          </p:cNvPicPr>
          <p:nvPr/>
        </p:nvPicPr>
        <p:blipFill>
          <a:blip r:embed="R36cf9976493d4fc5"/>
          <a:srcRect l="33625" r="40292" t="12778" b="9556"/>
          <a:stretch>
            <a:fillRect l="0" t="0" r="0" b="0"/>
          </a:stretch>
        </p:blipFill>
        <p:spPr>
          <a:xfrm>
            <a:off x="7240002" y="342900"/>
            <a:ext cx="2712622" cy="6057900"/>
          </a:xfrm>
          <a:prstGeom prst="rect">
            <a:avLst/>
          </a:prstGeom>
        </p:spPr>
      </p:pic>
      <p:sp>
        <p:nvSpPr>
          <p:cNvPr id="2" name="text_1">
            <a:extLst>
              <a:ext uri="{FF2B5EF4-FFF2-40B4-BE49-F238E27FC236}">
                <ns3:creationId id="{C22195C0-AF36-4A00-859B-586FDE378725}"/>
              </a:ext>
            </a:extLst>
          </p:cNvPr>
          <p:cNvSpPr>
            <a:spLocks noGrp="1"/>
          </p:cNvSpPr>
          <p:nvPr/>
        </p:nvSpPr>
        <p:spPr>
          <a:xfrm>
            <a:off x="609600" y="647700"/>
            <a:ext cx="4381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机械设计课程展示</a:t>
            </a:r>
          </a:p>
        </p:txBody>
      </p:sp>
      <p:sp>
        <p:nvSpPr>
          <p:cNvPr id="3" name="text_2">
            <a:extLst>
              <a:ext uri="{FF2B5EF4-FFF2-40B4-BE49-F238E27FC236}">
                <ns3:creationId id="{35660960-5E35-4749-BD38-6C48D693BE61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571500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风光热协同</a:t>
            </a:r>
          </a:p>
          <a:p>
            <a:pPr algn="l">
              <a:defRPr sz="43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自保护型三叶</a:t>
            </a:r>
          </a:p>
          <a:p>
            <a:pPr algn="l">
              <a:defRPr sz="43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风力发电机模型</a:t>
            </a:r>
          </a:p>
        </p:txBody>
      </p:sp>
      <p:sp>
        <p:nvSpPr>
          <p:cNvPr id="4" name="text_3">
            <a:extLst>
              <a:ext uri="{FF2B5EF4-FFF2-40B4-BE49-F238E27FC236}">
                <ns3:creationId id="{88E8945B-008E-4959-963D-337AD7353EA6}"/>
              </a:ext>
            </a:extLst>
          </p:cNvPr>
          <p:cNvSpPr>
            <a:spLocks noGrp="1"/>
          </p:cNvSpPr>
          <p:nvPr/>
        </p:nvSpPr>
        <p:spPr>
          <a:xfrm>
            <a:off x="628650" y="4838700"/>
            <a:ext cx="4286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V1.0 FINAL</a:t>
            </a:r>
          </a:p>
        </p:txBody>
      </p:sp>
      <p:sp>
        <p:nvSpPr>
          <p:cNvPr id="5" name="text_4">
            <a:extLst>
              <a:ext uri="{FF2B5EF4-FFF2-40B4-BE49-F238E27FC236}">
                <ns3:creationId id="{65FBAD9D-6339-454F-B5DA-C4B6B00CEDE7}"/>
              </a:ext>
            </a:extLst>
          </p:cNvPr>
          <p:cNvSpPr>
            <a:spLocks noGrp="1"/>
          </p:cNvSpPr>
          <p:nvPr/>
        </p:nvSpPr>
        <p:spPr>
          <a:xfrm>
            <a:off x="628650" y="5467350"/>
            <a:ext cx="4476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参数化机械模型与本地数字展厅</a:t>
            </a:r>
          </a:p>
        </p:txBody>
      </p:sp>
    </p:spTree>
    <p:extLst>
      <p:ext uri="{BB962C8B-B14F-4D97-AF65-F5344CB8AC3E}">
        <ns4:creationId val="9150205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5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_5">
            <a:extLst xmlns:a="http://schemas.openxmlformats.org/drawingml/2006/main">
              <a:ext uri="{FF2B5EF4-FFF2-40B4-BE49-F238E27FC236}">
                <a16:creationId xmlns:a16="http://schemas.microsoft.com/office/drawing/2014/main" id="{452B6020-5970-47E3-B25B-C6FB4890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设计目标</a:t>
            </a:r>
          </a:p>
        </p:txBody>
      </p:sp>
      <p:sp>
        <p:nvSpPr>
          <p:cNvPr id="2" name="text_6">
            <a:extLst xmlns:a="http://schemas.openxmlformats.org/drawingml/2006/main">
              <a:ext uri="{FF2B5EF4-FFF2-40B4-BE49-F238E27FC236}">
                <a16:creationId xmlns:a16="http://schemas.microsoft.com/office/drawing/2014/main" id="{F522A0B8-58AB-4CAA-BD47-7B314941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953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26027B-5F1F-4AB4-A92A-49510327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4" name="text_7">
            <a:extLst xmlns:a="http://schemas.openxmlformats.org/drawingml/2006/main">
              <a:ext uri="{FF2B5EF4-FFF2-40B4-BE49-F238E27FC236}">
                <a16:creationId xmlns:a16="http://schemas.microsoft.com/office/drawing/2014/main" id="{11DC25E8-4FB3-4A78-A010-143EFDE54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43050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保留三叶风机主体，完善协同模块与工程交付</a:t>
            </a:r>
          </a:p>
        </p:txBody>
      </p:sp>
      <p:sp>
        <p:nvSpPr>
          <p:cNvPr id="5" name="text_8">
            <a:extLst xmlns:a="http://schemas.openxmlformats.org/drawingml/2006/main">
              <a:ext uri="{FF2B5EF4-FFF2-40B4-BE49-F238E27FC236}">
                <a16:creationId xmlns:a16="http://schemas.microsoft.com/office/drawing/2014/main" id="{2E32027E-FFA1-45FC-BAC5-D0F6CA41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6" name="text_9">
            <a:extLst xmlns:a="http://schemas.openxmlformats.org/drawingml/2006/main">
              <a:ext uri="{FF2B5EF4-FFF2-40B4-BE49-F238E27FC236}">
                <a16:creationId xmlns:a16="http://schemas.microsoft.com/office/drawing/2014/main" id="{0A818EBC-E23B-427A-8EE8-BBC341FC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4765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主体结构</a:t>
            </a:r>
          </a:p>
        </p:txBody>
      </p:sp>
      <p:sp>
        <p:nvSpPr>
          <p:cNvPr id="7" name="text_10">
            <a:extLst xmlns:a="http://schemas.openxmlformats.org/drawingml/2006/main">
              <a:ext uri="{FF2B5EF4-FFF2-40B4-BE49-F238E27FC236}">
                <a16:creationId xmlns:a16="http://schemas.microsoft.com/office/drawing/2014/main" id="{42BA6E3E-4B81-4749-90DD-18E03C20F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457450"/>
            <a:ext cx="742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叶片、轮毂与机舱过渡统一</a:t>
            </a:r>
          </a:p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顶部连接与底座安装关系清楚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0D02B4-C0A0-4B89-80D0-150F2C4D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181350"/>
            <a:ext cx="97631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9" name="text_11">
            <a:extLst xmlns:a="http://schemas.openxmlformats.org/drawingml/2006/main">
              <a:ext uri="{FF2B5EF4-FFF2-40B4-BE49-F238E27FC236}">
                <a16:creationId xmlns:a16="http://schemas.microsoft.com/office/drawing/2014/main" id="{6CB10080-4B84-4DC4-83C1-2409BC4CE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text_12">
            <a:extLst xmlns:a="http://schemas.openxmlformats.org/drawingml/2006/main">
              <a:ext uri="{FF2B5EF4-FFF2-40B4-BE49-F238E27FC236}">
                <a16:creationId xmlns:a16="http://schemas.microsoft.com/office/drawing/2014/main" id="{E2EA1326-916C-49DA-B8CB-979572FA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3528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内部装配</a:t>
            </a:r>
          </a:p>
        </p:txBody>
      </p:sp>
      <p:sp>
        <p:nvSpPr>
          <p:cNvPr id="11" name="text_13">
            <a:extLst xmlns:a="http://schemas.openxmlformats.org/drawingml/2006/main">
              <a:ext uri="{FF2B5EF4-FFF2-40B4-BE49-F238E27FC236}">
                <a16:creationId xmlns:a16="http://schemas.microsoft.com/office/drawing/2014/main" id="{2196FD72-D7AB-4759-8392-B97587D7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333750"/>
            <a:ext cx="742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主轴支承、发电机与框架明确</a:t>
            </a:r>
          </a:p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热储能模块具备独立承托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6D39D7-8D1A-48C2-B735-15507DA6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057650"/>
            <a:ext cx="97631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13" name="text_14">
            <a:extLst xmlns:a="http://schemas.openxmlformats.org/drawingml/2006/main">
              <a:ext uri="{FF2B5EF4-FFF2-40B4-BE49-F238E27FC236}">
                <a16:creationId xmlns:a16="http://schemas.microsoft.com/office/drawing/2014/main" id="{6F64E515-3928-4DD9-B06B-B9739AA43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text_15">
            <a:extLst xmlns:a="http://schemas.openxmlformats.org/drawingml/2006/main">
              <a:ext uri="{FF2B5EF4-FFF2-40B4-BE49-F238E27FC236}">
                <a16:creationId xmlns:a16="http://schemas.microsoft.com/office/drawing/2014/main" id="{E97D99EB-3011-4031-B5E4-5F776E0F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291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温控结构</a:t>
            </a:r>
          </a:p>
        </p:txBody>
      </p:sp>
      <p:sp>
        <p:nvSpPr>
          <p:cNvPr id="15" name="text_16">
            <a:extLst xmlns:a="http://schemas.openxmlformats.org/drawingml/2006/main">
              <a:ext uri="{FF2B5EF4-FFF2-40B4-BE49-F238E27FC236}">
                <a16:creationId xmlns:a16="http://schemas.microsoft.com/office/drawing/2014/main" id="{C4830273-86E5-41BC-B792-C8FA86CF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210050"/>
            <a:ext cx="742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辅助接口连接轮毂分配结构</a:t>
            </a:r>
          </a:p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三叶根部温控环统一布置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A6AE8D-51A3-40BC-AC23-8D0CD897F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33950"/>
            <a:ext cx="97631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17" name="text_17">
            <a:extLst xmlns:a="http://schemas.openxmlformats.org/drawingml/2006/main">
              <a:ext uri="{FF2B5EF4-FFF2-40B4-BE49-F238E27FC236}">
                <a16:creationId xmlns:a16="http://schemas.microsoft.com/office/drawing/2014/main" id="{C774BC34-DD32-4FE8-B69D-76932DCB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text_18">
            <a:extLst xmlns:a="http://schemas.openxmlformats.org/drawingml/2006/main">
              <a:ext uri="{FF2B5EF4-FFF2-40B4-BE49-F238E27FC236}">
                <a16:creationId xmlns:a16="http://schemas.microsoft.com/office/drawing/2014/main" id="{D57252A8-27D9-41C1-971A-0878E110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1054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可持续修改</a:t>
            </a:r>
          </a:p>
        </p:txBody>
      </p:sp>
      <p:sp>
        <p:nvSpPr>
          <p:cNvPr id="19" name="text_19">
            <a:extLst xmlns:a="http://schemas.openxmlformats.org/drawingml/2006/main">
              <a:ext uri="{FF2B5EF4-FFF2-40B4-BE49-F238E27FC236}">
                <a16:creationId xmlns:a16="http://schemas.microsoft.com/office/drawing/2014/main" id="{DEDFF9DE-82E2-48C6-BF02-A9787893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086350"/>
            <a:ext cx="7429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五类参数集中管理</a:t>
            </a:r>
          </a:p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同源素材用于网站与汇报</a:t>
            </a:r>
          </a:p>
        </p:txBody>
      </p:sp>
    </p:spTree>
    <p:extLst>
      <p:ext uri="{BB962C8B-B14F-4D97-AF65-F5344CB8AC3E}">
        <p14:creationId xmlns:p14="http://schemas.microsoft.com/office/powerpoint/2010/main" val="799819546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1F5F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4" name="text_20">
            <a:extLst>
              <a:ext uri="{FF2B5EF4-FFF2-40B4-BE49-F238E27FC236}">
                <ns2:creationId id="{63FB9974-CB97-4CEE-9386-AF25EEA03FA5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572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总体方案</a:t>
            </a:r>
          </a:p>
        </p:txBody>
      </p:sp>
      <p:sp>
        <p:nvSpPr>
          <p:cNvPr id="2" name="text_21">
            <a:extLst>
              <a:ext uri="{FF2B5EF4-FFF2-40B4-BE49-F238E27FC236}">
                <ns2:creationId id="{5591E82D-6D84-4AE5-B7BE-56F207DECB4E}"/>
              </a:ext>
            </a:extLst>
          </p:cNvPr>
          <p:cNvSpPr>
            <a:spLocks noGrp="1"/>
          </p:cNvSpPr>
          <p:nvPr/>
        </p:nvSpPr>
        <p:spPr>
          <a:xfrm>
            <a:off x="11049000" y="495300"/>
            <a:ext cx="5524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>
              <a:ext uri="{FF2B5EF4-FFF2-40B4-BE49-F238E27FC236}">
                <ns2:creationId id="{AE96EE3A-8412-4ACB-868B-29562C511641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0"/>
          </a:xfrm>
          <a:prstGeom prst="line">
            <a:avLst/>
          </a:prstGeom>
          <a:noFill/>
          <a:ln w="9525">
            <a:solidFill>
              <a:srgbClr val="C8D5DC"/>
            </a:solidFill>
          </a:ln>
        </p:spPr>
      </p:sp>
      <p:pic>
        <p:nvPicPr>
          <p:cNvPr id="17" name=""/>
          <p:cNvPicPr>
            <a:picLocks noChangeAspect="1"/>
          </p:cNvPicPr>
          <p:nvPr/>
        </p:nvPicPr>
        <p:blipFill>
          <a:blip r:embed="Rb2bfe2b38f6f40ad"/>
          <a:srcRect l="38833" r="38833" t="10111" b="10111"/>
          <a:stretch>
            <a:fillRect l="0" t="0" r="0" b="0"/>
          </a:stretch>
        </p:blipFill>
        <p:spPr>
          <a:xfrm>
            <a:off x="3305029" y="1428750"/>
            <a:ext cx="1724317" cy="4619625"/>
          </a:xfrm>
          <a:prstGeom prst="rect">
            <a:avLst/>
          </a:prstGeom>
        </p:spPr>
      </p:pic>
      <p:sp>
        <p:nvSpPr>
          <p:cNvPr id="5" name="text_22">
            <a:extLst>
              <a:ext uri="{FF2B5EF4-FFF2-40B4-BE49-F238E27FC236}">
                <ns2:creationId id="{581110D2-EEDB-412D-88AC-731B7D85DA41}"/>
              </a:ext>
            </a:extLst>
          </p:cNvPr>
          <p:cNvSpPr>
            <a:spLocks noGrp="1"/>
          </p:cNvSpPr>
          <p:nvPr/>
        </p:nvSpPr>
        <p:spPr>
          <a:xfrm>
            <a:off x="8277225" y="1724025"/>
            <a:ext cx="3333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三叶水平轴主体</a:t>
            </a:r>
          </a:p>
        </p:txBody>
      </p:sp>
      <p:sp>
        <p:nvSpPr>
          <p:cNvPr id="6" name="text_23">
            <a:extLst>
              <a:ext uri="{FF2B5EF4-FFF2-40B4-BE49-F238E27FC236}">
                <ns2:creationId id="{26A3086B-6AE7-4BD3-8FD7-3136DBA9C392}"/>
              </a:ext>
            </a:extLst>
          </p:cNvPr>
          <p:cNvSpPr>
            <a:spLocks noGrp="1"/>
          </p:cNvSpPr>
          <p:nvPr/>
        </p:nvSpPr>
        <p:spPr>
          <a:xfrm>
            <a:off x="8277225" y="2152650"/>
            <a:ext cx="3333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风轮、主轴与发电机同轴布置</a:t>
            </a:r>
          </a:p>
        </p:txBody>
      </p:sp>
      <p:sp>
        <p:nvSpPr>
          <p:cNvPr id="7" name="text_24">
            <a:extLst>
              <a:ext uri="{FF2B5EF4-FFF2-40B4-BE49-F238E27FC236}">
                <ns2:creationId id="{19691D82-35E3-433C-8B69-A0563DDBDE36}"/>
              </a:ext>
            </a:extLst>
          </p:cNvPr>
          <p:cNvSpPr>
            <a:spLocks noGrp="1"/>
          </p:cNvSpPr>
          <p:nvPr/>
        </p:nvSpPr>
        <p:spPr>
          <a:xfrm>
            <a:off x="8277225" y="2800350"/>
            <a:ext cx="3333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双翼光伏模块</a:t>
            </a:r>
          </a:p>
        </p:txBody>
      </p:sp>
      <p:sp>
        <p:nvSpPr>
          <p:cNvPr id="8" name="text_25">
            <a:extLst>
              <a:ext uri="{FF2B5EF4-FFF2-40B4-BE49-F238E27FC236}">
                <ns2:creationId id="{4DD48941-3124-43BD-8EA7-0F8E2EE2A7E3}"/>
              </a:ext>
            </a:extLst>
          </p:cNvPr>
          <p:cNvSpPr>
            <a:spLocks noGrp="1"/>
          </p:cNvSpPr>
          <p:nvPr/>
        </p:nvSpPr>
        <p:spPr>
          <a:xfrm>
            <a:off x="8277225" y="3228975"/>
            <a:ext cx="3333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顶置辅助供能结构</a:t>
            </a:r>
          </a:p>
        </p:txBody>
      </p:sp>
      <p:sp>
        <p:nvSpPr>
          <p:cNvPr id="9" name="text_26">
            <a:extLst>
              <a:ext uri="{FF2B5EF4-FFF2-40B4-BE49-F238E27FC236}">
                <ns2:creationId id="{5FA599EC-4133-47E1-8689-51BC1CEF7B2E}"/>
              </a:ext>
            </a:extLst>
          </p:cNvPr>
          <p:cNvSpPr>
            <a:spLocks noGrp="1"/>
          </p:cNvSpPr>
          <p:nvPr/>
        </p:nvSpPr>
        <p:spPr>
          <a:xfrm>
            <a:off x="8277225" y="3876675"/>
            <a:ext cx="3333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rPr>
              <a:t>尾部热储能</a:t>
            </a:r>
          </a:p>
        </p:txBody>
      </p:sp>
      <p:sp>
        <p:nvSpPr>
          <p:cNvPr id="10" name="text_27">
            <a:extLst>
              <a:ext uri="{FF2B5EF4-FFF2-40B4-BE49-F238E27FC236}">
                <ns2:creationId id="{8C3F7934-E6B0-403B-9BDC-DD2B8C9CD613}"/>
              </a:ext>
            </a:extLst>
          </p:cNvPr>
          <p:cNvSpPr>
            <a:spLocks noGrp="1"/>
          </p:cNvSpPr>
          <p:nvPr/>
        </p:nvSpPr>
        <p:spPr>
          <a:xfrm>
            <a:off x="8277225" y="4305300"/>
            <a:ext cx="3333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双支承座连接内部基座</a:t>
            </a:r>
          </a:p>
        </p:txBody>
      </p:sp>
      <p:sp>
        <p:nvSpPr>
          <p:cNvPr id="11" name="text_28">
            <a:extLst>
              <a:ext uri="{FF2B5EF4-FFF2-40B4-BE49-F238E27FC236}">
                <ns2:creationId id="{8189CD9C-2FC4-4636-911F-3E9CE8FB59EC}"/>
              </a:ext>
            </a:extLst>
          </p:cNvPr>
          <p:cNvSpPr>
            <a:spLocks noGrp="1"/>
          </p:cNvSpPr>
          <p:nvPr/>
        </p:nvSpPr>
        <p:spPr>
          <a:xfrm>
            <a:off x="8277225" y="4953000"/>
            <a:ext cx="3333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塔架与底座</a:t>
            </a:r>
          </a:p>
        </p:txBody>
      </p:sp>
      <p:sp>
        <p:nvSpPr>
          <p:cNvPr id="12" name="text_29">
            <a:extLst>
              <a:ext uri="{FF2B5EF4-FFF2-40B4-BE49-F238E27FC236}">
                <ns2:creationId id="{E98FE04E-E66B-4AE8-93E3-57099F10F1ED}"/>
              </a:ext>
            </a:extLst>
          </p:cNvPr>
          <p:cNvSpPr>
            <a:spLocks noGrp="1"/>
          </p:cNvSpPr>
          <p:nvPr/>
        </p:nvSpPr>
        <p:spPr>
          <a:xfrm>
            <a:off x="8277225" y="5381625"/>
            <a:ext cx="3333750" cy="581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独立支承和安装结构</a:t>
            </a:r>
          </a:p>
        </p:txBody>
      </p:sp>
      <p:sp>
        <p:nvSpPr>
          <p:cNvPr id="13" name="text_30">
            <a:extLst>
              <a:ext uri="{FF2B5EF4-FFF2-40B4-BE49-F238E27FC236}">
                <ns2:creationId id="{A4D29426-7927-428E-8BE6-AB52B087DF1C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6191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侧视图   V1.0 参数化总装</a:t>
            </a:r>
          </a:p>
        </p:txBody>
      </p:sp>
    </p:spTree>
    <p:extLst>
      <p:ext uri="{BB962C8B-B14F-4D97-AF65-F5344CB8AC3E}">
        <ns4:creationId val="1979568856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1F5F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0" name="text_31">
            <a:extLst>
              <a:ext uri="{FF2B5EF4-FFF2-40B4-BE49-F238E27FC236}">
                <ns2:creationId id="{BB13D1A0-E46D-4AD3-9262-635C6A2E7A5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572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整机三维模型</a:t>
            </a:r>
          </a:p>
        </p:txBody>
      </p:sp>
      <p:sp>
        <p:nvSpPr>
          <p:cNvPr id="2" name="text_32">
            <a:extLst>
              <a:ext uri="{FF2B5EF4-FFF2-40B4-BE49-F238E27FC236}">
                <ns2:creationId id="{1CD0B54F-022E-484E-9E71-EB6F686ADE4C}"/>
              </a:ext>
            </a:extLst>
          </p:cNvPr>
          <p:cNvSpPr>
            <a:spLocks noGrp="1"/>
          </p:cNvSpPr>
          <p:nvPr/>
        </p:nvSpPr>
        <p:spPr>
          <a:xfrm>
            <a:off x="11049000" y="495300"/>
            <a:ext cx="5524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">
            <a:extLst>
              <a:ext uri="{FF2B5EF4-FFF2-40B4-BE49-F238E27FC236}">
                <ns2:creationId id="{65A40C5C-3420-49A1-9290-293A8FF93F80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0"/>
          </a:xfrm>
          <a:prstGeom prst="line">
            <a:avLst/>
          </a:prstGeom>
          <a:noFill/>
          <a:ln w="9525">
            <a:solidFill>
              <a:srgbClr val="C8D5DC"/>
            </a:solidFill>
          </a:ln>
        </p:spPr>
      </p:sp>
      <p:pic>
        <p:nvPicPr>
          <p:cNvPr id="13" name=""/>
          <p:cNvPicPr>
            <a:picLocks noChangeAspect="1"/>
          </p:cNvPicPr>
          <p:nvPr/>
        </p:nvPicPr>
        <p:blipFill>
          <a:blip r:embed="R6a70baf896ba40a2"/>
          <a:srcRect l="33208" r="33208" t="10111" b="10111"/>
          <a:stretch>
            <a:fillRect l="0" t="0" r="0" b="0"/>
          </a:stretch>
        </p:blipFill>
        <p:spPr>
          <a:xfrm>
            <a:off x="2144743" y="1466850"/>
            <a:ext cx="2587563" cy="4610100"/>
          </a:xfrm>
          <a:prstGeom prst="rect">
            <a:avLst/>
          </a:prstGeom>
        </p:spPr>
      </p:pic>
      <p:pic>
        <p:nvPicPr>
          <p:cNvPr id="14" name=""/>
          <p:cNvPicPr>
            <a:picLocks noChangeAspect="1"/>
          </p:cNvPicPr>
          <p:nvPr/>
        </p:nvPicPr>
        <p:blipFill>
          <a:blip r:embed="R0b0e3181c5c946da"/>
          <a:srcRect l="33208" r="33208" t="35111" b="35111"/>
          <a:stretch>
            <a:fillRect l="0" t="0" r="0" b="0"/>
          </a:stretch>
        </p:blipFill>
        <p:spPr>
          <a:xfrm>
            <a:off x="6829425" y="1964407"/>
            <a:ext cx="4648200" cy="3091111"/>
          </a:xfrm>
          <a:prstGeom prst="rect">
            <a:avLst/>
          </a:prstGeom>
        </p:spPr>
      </p:pic>
      <p:sp>
        <p:nvSpPr>
          <p:cNvPr id="6" name="text_33">
            <a:extLst>
              <a:ext uri="{FF2B5EF4-FFF2-40B4-BE49-F238E27FC236}">
                <ns2:creationId id="{044F4EB2-DAC0-4B90-B1AF-87AE60835EBB}"/>
              </a:ext>
            </a:extLst>
          </p:cNvPr>
          <p:cNvSpPr>
            <a:spLocks noGrp="1"/>
          </p:cNvSpPr>
          <p:nvPr/>
        </p:nvSpPr>
        <p:spPr>
          <a:xfrm>
            <a:off x="723900" y="5915025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正视</a:t>
            </a:r>
          </a:p>
        </p:txBody>
      </p:sp>
      <p:sp>
        <p:nvSpPr>
          <p:cNvPr id="7" name="text_34">
            <a:extLst>
              <a:ext uri="{FF2B5EF4-FFF2-40B4-BE49-F238E27FC236}">
                <ns2:creationId id="{01E2189D-3373-4D83-9E30-3A280380932A}"/>
              </a:ext>
            </a:extLst>
          </p:cNvPr>
          <p:cNvSpPr>
            <a:spLocks noGrp="1"/>
          </p:cNvSpPr>
          <p:nvPr/>
        </p:nvSpPr>
        <p:spPr>
          <a:xfrm>
            <a:off x="723900" y="6353175"/>
            <a:ext cx="58102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一片叶片朝上，三叶相隔 120°</a:t>
            </a:r>
          </a:p>
        </p:txBody>
      </p:sp>
      <p:sp>
        <p:nvSpPr>
          <p:cNvPr id="8" name="text_35">
            <a:extLst>
              <a:ext uri="{FF2B5EF4-FFF2-40B4-BE49-F238E27FC236}">
                <ns2:creationId id="{6EF1AB85-BD01-4EA5-A4AA-D0271738051F}"/>
              </a:ext>
            </a:extLst>
          </p:cNvPr>
          <p:cNvSpPr>
            <a:spLocks noGrp="1"/>
          </p:cNvSpPr>
          <p:nvPr/>
        </p:nvSpPr>
        <p:spPr>
          <a:xfrm>
            <a:off x="7105650" y="5553075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俯视</a:t>
            </a:r>
          </a:p>
        </p:txBody>
      </p:sp>
      <p:sp>
        <p:nvSpPr>
          <p:cNvPr id="9" name="text_36">
            <a:extLst>
              <a:ext uri="{FF2B5EF4-FFF2-40B4-BE49-F238E27FC236}">
                <ns2:creationId id="{EF205491-B26F-439E-B4C4-F8C5429E8213}"/>
              </a:ext>
            </a:extLst>
          </p:cNvPr>
          <p:cNvSpPr>
            <a:spLocks noGrp="1"/>
          </p:cNvSpPr>
          <p:nvPr/>
        </p:nvSpPr>
        <p:spPr>
          <a:xfrm>
            <a:off x="7105650" y="5962650"/>
            <a:ext cx="4476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双翼光伏与机舱中轴对称布局</a:t>
            </a:r>
          </a:p>
        </p:txBody>
      </p:sp>
    </p:spTree>
    <p:extLst>
      <p:ext uri="{BB962C8B-B14F-4D97-AF65-F5344CB8AC3E}">
        <ns4:creationId val="510980232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1F5F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8" name="text_37">
            <a:extLst>
              <a:ext uri="{FF2B5EF4-FFF2-40B4-BE49-F238E27FC236}">
                <ns2:creationId id="{AF510225-0CD1-46CE-9B5A-31426452955B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572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内部机械结构</a:t>
            </a:r>
          </a:p>
        </p:txBody>
      </p:sp>
      <p:sp>
        <p:nvSpPr>
          <p:cNvPr id="2" name="text_38">
            <a:extLst>
              <a:ext uri="{FF2B5EF4-FFF2-40B4-BE49-F238E27FC236}">
                <ns2:creationId id="{DA2EC218-626F-4C8C-84B4-B8BF841E3EE7}"/>
              </a:ext>
            </a:extLst>
          </p:cNvPr>
          <p:cNvSpPr>
            <a:spLocks noGrp="1"/>
          </p:cNvSpPr>
          <p:nvPr/>
        </p:nvSpPr>
        <p:spPr>
          <a:xfrm>
            <a:off x="11049000" y="495300"/>
            <a:ext cx="5524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">
            <a:extLst>
              <a:ext uri="{FF2B5EF4-FFF2-40B4-BE49-F238E27FC236}">
                <ns2:creationId id="{4228403E-5759-4875-AD7B-8FF48B6BE09C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0"/>
          </a:xfrm>
          <a:prstGeom prst="line">
            <a:avLst/>
          </a:prstGeom>
          <a:noFill/>
          <a:ln w="9525">
            <a:solidFill>
              <a:srgbClr val="C8D5DC"/>
            </a:solidFill>
          </a:ln>
        </p:spPr>
      </p:sp>
      <p:pic>
        <p:nvPicPr>
          <p:cNvPr id="21" name=""/>
          <p:cNvPicPr>
            <a:picLocks noChangeAspect="1"/>
          </p:cNvPicPr>
          <p:nvPr/>
        </p:nvPicPr>
        <p:blipFill>
          <a:blip r:embed="Rb058e24859024541"/>
          <a:srcRect l="23594" r="26133" t="35250" b="25938"/>
          <a:stretch>
            <a:fillRect l="0" t="0" r="0" b="0"/>
          </a:stretch>
        </p:blipFill>
        <p:spPr>
          <a:xfrm>
            <a:off x="2276613" y="1352550"/>
            <a:ext cx="7619724" cy="36766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E08A05EA-DED9-4E7C-9E63-71AC5C0E89D6}"/>
              </a:ext>
            </a:extLst>
          </p:cNvPr>
          <p:cNvSpPr>
            <a:spLocks noGrp="1"/>
          </p:cNvSpPr>
          <p:nvPr/>
        </p:nvSpPr>
        <p:spPr>
          <a:xfrm>
            <a:off x="609600" y="5153025"/>
            <a:ext cx="1666875" cy="542925"/>
          </a:xfrm>
          <a:prstGeom prst="rect">
            <a:avLst/>
          </a:prstGeom>
          <a:solidFill>
            <a:srgbClr val="FFFFFF"/>
          </a:solidFill>
          <a:ln w="16193">
            <a:solidFill>
              <a:srgbClr val="168D91"/>
            </a:solidFill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三叶风轮</a:t>
            </a:r>
          </a:p>
        </p:txBody>
      </p:sp>
      <p:sp>
        <p:nvSpPr>
          <p:cNvPr id="6" name="">
            <a:extLst>
              <a:ext uri="{FF2B5EF4-FFF2-40B4-BE49-F238E27FC236}">
                <ns2:creationId id="{4DFBB7D6-48AD-4E52-A4D1-DFE13D0C732A}"/>
              </a:ext>
            </a:extLst>
          </p:cNvPr>
          <p:cNvSpPr>
            <a:spLocks noGrp="1"/>
          </p:cNvSpPr>
          <p:nvPr/>
        </p:nvSpPr>
        <p:spPr>
          <a:xfrm>
            <a:off x="2466975" y="5153025"/>
            <a:ext cx="1666875" cy="542925"/>
          </a:xfrm>
          <a:prstGeom prst="rect">
            <a:avLst/>
          </a:prstGeom>
          <a:solidFill>
            <a:srgbClr val="FFFFFF"/>
          </a:solidFill>
          <a:ln w="16193">
            <a:solidFill>
              <a:srgbClr val="168D91"/>
            </a:solidFill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轮毂</a:t>
            </a:r>
          </a:p>
        </p:txBody>
      </p:sp>
      <p:sp>
        <p:nvSpPr>
          <p:cNvPr id="7" name="">
            <a:extLst>
              <a:ext uri="{FF2B5EF4-FFF2-40B4-BE49-F238E27FC236}">
                <ns2:creationId id="{EF48B0AE-5B39-4599-887E-2AEFE31930A8}"/>
              </a:ext>
            </a:extLst>
          </p:cNvPr>
          <p:cNvSpPr>
            <a:spLocks noGrp="1"/>
          </p:cNvSpPr>
          <p:nvPr/>
        </p:nvSpPr>
        <p:spPr>
          <a:xfrm>
            <a:off x="4324350" y="5153025"/>
            <a:ext cx="1666875" cy="542925"/>
          </a:xfrm>
          <a:prstGeom prst="rect">
            <a:avLst/>
          </a:prstGeom>
          <a:solidFill>
            <a:srgbClr val="FFFFFF"/>
          </a:solidFill>
          <a:ln w="16193">
            <a:solidFill>
              <a:srgbClr val="168D91"/>
            </a:solidFill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主轴</a:t>
            </a:r>
          </a:p>
        </p:txBody>
      </p:sp>
      <p:sp>
        <p:nvSpPr>
          <p:cNvPr id="8" name="">
            <a:extLst>
              <a:ext uri="{FF2B5EF4-FFF2-40B4-BE49-F238E27FC236}">
                <ns2:creationId id="{7CC49FFE-0229-4B82-8781-70A50B980875}"/>
              </a:ext>
            </a:extLst>
          </p:cNvPr>
          <p:cNvSpPr>
            <a:spLocks noGrp="1"/>
          </p:cNvSpPr>
          <p:nvPr/>
        </p:nvSpPr>
        <p:spPr>
          <a:xfrm>
            <a:off x="6181725" y="5153025"/>
            <a:ext cx="1666875" cy="542925"/>
          </a:xfrm>
          <a:prstGeom prst="rect">
            <a:avLst/>
          </a:prstGeom>
          <a:solidFill>
            <a:srgbClr val="FFFFFF"/>
          </a:solidFill>
          <a:ln w="16193">
            <a:solidFill>
              <a:srgbClr val="168D91"/>
            </a:solidFill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前后轴承</a:t>
            </a:r>
          </a:p>
        </p:txBody>
      </p:sp>
      <p:sp>
        <p:nvSpPr>
          <p:cNvPr id="9" name="">
            <a:extLst>
              <a:ext uri="{FF2B5EF4-FFF2-40B4-BE49-F238E27FC236}">
                <ns2:creationId id="{10A49EB3-0E9B-4E39-82B9-88A8CD638B7C}"/>
              </a:ext>
            </a:extLst>
          </p:cNvPr>
          <p:cNvSpPr>
            <a:spLocks noGrp="1"/>
          </p:cNvSpPr>
          <p:nvPr/>
        </p:nvSpPr>
        <p:spPr>
          <a:xfrm>
            <a:off x="8039100" y="5153025"/>
            <a:ext cx="1666875" cy="542925"/>
          </a:xfrm>
          <a:prstGeom prst="rect">
            <a:avLst/>
          </a:prstGeom>
          <a:solidFill>
            <a:srgbClr val="FFFFFF"/>
          </a:solidFill>
          <a:ln w="16193">
            <a:solidFill>
              <a:srgbClr val="168D91"/>
            </a:solidFill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轴承座</a:t>
            </a:r>
          </a:p>
        </p:txBody>
      </p:sp>
      <p:sp>
        <p:nvSpPr>
          <p:cNvPr id="10" name="">
            <a:extLst>
              <a:ext uri="{FF2B5EF4-FFF2-40B4-BE49-F238E27FC236}">
                <ns2:creationId id="{02CA1B08-DDE3-495C-A06E-C91D23A2BCFF}"/>
              </a:ext>
            </a:extLst>
          </p:cNvPr>
          <p:cNvSpPr>
            <a:spLocks noGrp="1"/>
          </p:cNvSpPr>
          <p:nvPr/>
        </p:nvSpPr>
        <p:spPr>
          <a:xfrm>
            <a:off x="9896475" y="5153025"/>
            <a:ext cx="1666875" cy="542925"/>
          </a:xfrm>
          <a:prstGeom prst="rect">
            <a:avLst/>
          </a:prstGeom>
          <a:solidFill>
            <a:srgbClr val="FFFFFF"/>
          </a:solidFill>
          <a:ln w="16193">
            <a:solidFill>
              <a:srgbClr val="168D91"/>
            </a:solidFill>
          </a:ln>
        </p:spPr>
        <p:txBody>
          <a:bodyPr lIns="76200" tIns="47625" rIns="76200" bIns="47625" anchor="ctr">
            <a:noAutofit/>
          </a:bodyPr>
          <a:lstStyle/>
          <a:p>
            <a:pPr algn="ctr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发电机</a:t>
            </a:r>
          </a:p>
        </p:txBody>
      </p:sp>
      <p:cxnSp>
        <p:nvCxnSpPr>
          <p:cNvPr id="28" name=""/>
          <p:cNvCxnSpPr>
            <a:stCxn id="5" idx="3"/>
            <a:endCxn id="6" idx="1"/>
          </p:cNvCxnSpPr>
          <p:nvPr/>
        </p:nvCxnSpPr>
        <p:spPr>
          <a:xfrm>
            <a:off x="2276475" y="5424488"/>
            <a:ext cx="190500" cy="0"/>
          </a:xfrm>
          <a:prstGeom prst="straightConnector1">
            <a:avLst/>
          </a:prstGeom>
          <a:ln w="19050">
            <a:solidFill>
              <a:srgbClr val="168D91"/>
            </a:solidFill>
            <a:tailEnd type="triangle" w="med" len="med"/>
          </a:ln>
        </p:spPr>
      </p:cxnSp>
      <p:cxnSp>
        <p:nvCxnSpPr>
          <p:cNvPr id="29" name=""/>
          <p:cNvCxnSpPr>
            <a:stCxn id="6" idx="3"/>
            <a:endCxn id="7" idx="1"/>
          </p:cNvCxnSpPr>
          <p:nvPr/>
        </p:nvCxnSpPr>
        <p:spPr>
          <a:xfrm>
            <a:off x="4133850" y="5424488"/>
            <a:ext cx="190500" cy="0"/>
          </a:xfrm>
          <a:prstGeom prst="straightConnector1">
            <a:avLst/>
          </a:prstGeom>
          <a:ln w="19050">
            <a:solidFill>
              <a:srgbClr val="168D91"/>
            </a:solidFill>
            <a:tailEnd type="triangle" w="med" len="med"/>
          </a:ln>
        </p:spPr>
      </p:cxnSp>
      <p:cxnSp>
        <p:nvCxnSpPr>
          <p:cNvPr id="30" name=""/>
          <p:cNvCxnSpPr>
            <a:stCxn id="7" idx="3"/>
            <a:endCxn id="8" idx="1"/>
          </p:cNvCxnSpPr>
          <p:nvPr/>
        </p:nvCxnSpPr>
        <p:spPr>
          <a:xfrm>
            <a:off x="5991225" y="5424488"/>
            <a:ext cx="190500" cy="0"/>
          </a:xfrm>
          <a:prstGeom prst="straightConnector1">
            <a:avLst/>
          </a:prstGeom>
          <a:ln w="19050">
            <a:solidFill>
              <a:srgbClr val="168D91"/>
            </a:solidFill>
            <a:tailEnd type="triangle" w="med" len="med"/>
          </a:ln>
        </p:spPr>
      </p:cxnSp>
      <p:cxnSp>
        <p:nvCxnSpPr>
          <p:cNvPr id="31" name=""/>
          <p:cNvCxnSpPr>
            <a:stCxn id="8" idx="3"/>
            <a:endCxn id="9" idx="1"/>
          </p:cNvCxnSpPr>
          <p:nvPr/>
        </p:nvCxnSpPr>
        <p:spPr>
          <a:xfrm>
            <a:off x="7848600" y="5424488"/>
            <a:ext cx="190500" cy="0"/>
          </a:xfrm>
          <a:prstGeom prst="straightConnector1">
            <a:avLst/>
          </a:prstGeom>
          <a:ln w="19050">
            <a:solidFill>
              <a:srgbClr val="168D91"/>
            </a:solidFill>
            <a:tailEnd type="triangle" w="med" len="med"/>
          </a:ln>
        </p:spPr>
      </p:cxnSp>
      <p:cxnSp>
        <p:nvCxnSpPr>
          <p:cNvPr id="32" name=""/>
          <p:cNvCxnSpPr>
            <a:stCxn id="9" idx="3"/>
            <a:endCxn id="10" idx="1"/>
          </p:cNvCxnSpPr>
          <p:nvPr/>
        </p:nvCxnSpPr>
        <p:spPr>
          <a:xfrm>
            <a:off x="9705975" y="5424488"/>
            <a:ext cx="190500" cy="0"/>
          </a:xfrm>
          <a:prstGeom prst="straightConnector1">
            <a:avLst/>
          </a:prstGeom>
          <a:ln w="19050">
            <a:solidFill>
              <a:srgbClr val="168D91"/>
            </a:solidFill>
            <a:tailEnd type="triangle" w="med" len="med"/>
          </a:ln>
        </p:spPr>
      </p:cxnSp>
      <p:sp>
        <p:nvSpPr>
          <p:cNvPr id="16" name="text_39">
            <a:extLst>
              <a:ext uri="{FF2B5EF4-FFF2-40B4-BE49-F238E27FC236}">
                <ns2:creationId id="{981F9F10-0920-4187-8173-15502360B206}"/>
              </a:ext>
            </a:extLst>
          </p:cNvPr>
          <p:cNvSpPr>
            <a:spLocks noGrp="1"/>
          </p:cNvSpPr>
          <p:nvPr/>
        </p:nvSpPr>
        <p:spPr>
          <a:xfrm>
            <a:off x="619125" y="6010275"/>
            <a:ext cx="133350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承载关系</a:t>
            </a:r>
          </a:p>
        </p:txBody>
      </p:sp>
      <p:sp>
        <p:nvSpPr>
          <p:cNvPr id="17" name="text_40">
            <a:extLst>
              <a:ext uri="{FF2B5EF4-FFF2-40B4-BE49-F238E27FC236}">
                <ns2:creationId id="{596B472B-0663-49EB-B708-0E105C82BD81}"/>
              </a:ext>
            </a:extLst>
          </p:cNvPr>
          <p:cNvSpPr>
            <a:spLocks noGrp="1"/>
          </p:cNvSpPr>
          <p:nvPr/>
        </p:nvSpPr>
        <p:spPr>
          <a:xfrm>
            <a:off x="2171700" y="6010275"/>
            <a:ext cx="9286875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延长底架共同承托前后储热座，轴承座与发电机按主轴方向布置</a:t>
            </a:r>
          </a:p>
        </p:txBody>
      </p:sp>
    </p:spTree>
    <p:extLst>
      <p:ext uri="{BB962C8B-B14F-4D97-AF65-F5344CB8AC3E}">
        <ns4:creationId val="16299804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5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_41">
            <a:extLst xmlns:a="http://schemas.openxmlformats.org/drawingml/2006/main">
              <a:ext uri="{FF2B5EF4-FFF2-40B4-BE49-F238E27FC236}">
                <a16:creationId xmlns:a16="http://schemas.microsoft.com/office/drawing/2014/main" id="{9041F03D-F3EA-44D7-86DB-5B7B729D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风光热协同逻辑</a:t>
            </a:r>
          </a:p>
        </p:txBody>
      </p:sp>
      <p:sp>
        <p:nvSpPr>
          <p:cNvPr id="2" name="text_42">
            <a:extLst xmlns:a="http://schemas.openxmlformats.org/drawingml/2006/main">
              <a:ext uri="{FF2B5EF4-FFF2-40B4-BE49-F238E27FC236}">
                <a16:creationId xmlns:a16="http://schemas.microsoft.com/office/drawing/2014/main" id="{3F97D0CF-DD2E-43D7-A7CB-C7D6AD02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953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ABD145-8396-4489-9170-E0A81CB7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4" name="text_43">
            <a:extLst xmlns:a="http://schemas.openxmlformats.org/drawingml/2006/main">
              <a:ext uri="{FF2B5EF4-FFF2-40B4-BE49-F238E27FC236}">
                <a16:creationId xmlns:a16="http://schemas.microsoft.com/office/drawing/2014/main" id="{C6E03585-E3A6-448F-9E78-2D78B0E4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2095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机械主链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33D98-07C2-43AF-9E10-93F0F7CE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609725"/>
            <a:ext cx="2314575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132C44"/>
            </a:solidFill>
          </a:ln>
        </p:spPr>
        <p:txBody>
          <a:bodyPr xmlns:a="http://schemas.openxmlformats.org/drawingml/2006/main" lIns="76200" tIns="47625" rIns="76200" bIns="47625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三叶风轮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D34866-C7B2-4D16-88A2-1B168926E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1609725"/>
            <a:ext cx="2314575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132C44"/>
            </a:solidFill>
          </a:ln>
        </p:spPr>
        <p:txBody>
          <a:bodyPr xmlns:a="http://schemas.openxmlformats.org/drawingml/2006/main" lIns="76200" tIns="47625" rIns="76200" bIns="47625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轮毂与主轴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CA34A1-2F5D-4DCC-A7D7-BB2D195E1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609725"/>
            <a:ext cx="2314575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132C44"/>
            </a:solidFill>
          </a:ln>
        </p:spPr>
        <p:txBody>
          <a:bodyPr xmlns:a="http://schemas.openxmlformats.org/drawingml/2006/main" lIns="76200" tIns="47625" rIns="76200" bIns="47625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发电机</a:t>
            </a:r>
          </a:p>
        </p:txBody>
      </p:sp>
      <p:cxnSp>
        <p:nvCxnSpPr>
          <p:cNvPr id="32" name=""/>
          <p:cNvCxnSpPr>
            <a:stCxn xmlns:a="http://schemas.openxmlformats.org/drawingml/2006/main" id="5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5648325" y="1900238"/>
            <a:ext cx="4286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32C44"/>
            </a:solidFill>
            <a:tailEnd type="triangle" w="med" len="med"/>
          </a:ln>
        </p:spPr>
      </p:cxnSp>
      <p:cxnSp>
        <p:nvCxnSpPr>
          <p:cNvPr id="33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8391525" y="1900238"/>
            <a:ext cx="4286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32C44"/>
            </a:solidFill>
            <a:tailEnd type="triangle" w="med" len="med"/>
          </a:ln>
        </p:spPr>
      </p:cxnSp>
      <p:sp>
        <p:nvSpPr>
          <p:cNvPr id="10" name="text_44">
            <a:extLst xmlns:a="http://schemas.openxmlformats.org/drawingml/2006/main">
              <a:ext uri="{FF2B5EF4-FFF2-40B4-BE49-F238E27FC236}">
                <a16:creationId xmlns:a16="http://schemas.microsoft.com/office/drawing/2014/main" id="{B3E6D4F7-E29C-4B24-B8C0-1BEA0D91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2286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温控辅助链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58701E-06BD-4DD4-BA7D-F34DFB165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743200"/>
            <a:ext cx="2324100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168D91"/>
            </a:solidFill>
          </a:ln>
        </p:spPr>
        <p:txBody>
          <a:bodyPr xmlns:a="http://schemas.openxmlformats.org/drawingml/2006/main" lIns="76200" tIns="47625" rIns="76200" bIns="47625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光伏 / 风电侧辅助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C4EB12-5C4C-4525-9369-786BDDA9F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743200"/>
            <a:ext cx="2314575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168D91"/>
            </a:solidFill>
          </a:ln>
        </p:spPr>
        <p:txBody>
          <a:bodyPr xmlns:a="http://schemas.openxmlformats.org/drawingml/2006/main" lIns="76200" tIns="47625" rIns="76200" bIns="47625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温控接口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F8389F-BDDD-4116-9512-E4578A0B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743200"/>
            <a:ext cx="2800350" cy="885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168D91"/>
            </a:solidFill>
          </a:ln>
        </p:spPr>
        <p:txBody>
          <a:bodyPr xmlns:a="http://schemas.openxmlformats.org/drawingml/2006/main" lIns="76200" tIns="47625" rIns="76200" bIns="47625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轮毂分配</a:t>
            </a:r>
          </a:p>
          <a:p xmlns:a="http://schemas.openxmlformats.org/drawingml/2006/main">
            <a:pPr algn="ctr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三叶根部温控环</a:t>
            </a:r>
          </a:p>
        </p:txBody>
      </p:sp>
      <p:cxnSp>
        <p:nvCxnSpPr>
          <p:cNvPr id="38" name=""/>
          <p:cNvCxnSpPr>
            <a:stCxn xmlns:a="http://schemas.openxmlformats.org/drawingml/2006/main" id="11" idx="3"/>
            <a:endCxn xmlns:a="http://schemas.openxmlformats.org/drawingml/2006/main" id="12" idx="1"/>
          </p:cNvCxnSpPr>
          <p:nvPr/>
        </p:nvCxnSpPr>
        <p:spPr>
          <a:xfrm xmlns:a="http://schemas.openxmlformats.org/drawingml/2006/main">
            <a:off x="5657850" y="3186113"/>
            <a:ext cx="4000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68D91"/>
            </a:solidFill>
            <a:tailEnd type="triangle" w="med" len="med"/>
          </a:ln>
        </p:spPr>
      </p:cxnSp>
      <p:cxnSp>
        <p:nvCxnSpPr>
          <p:cNvPr id="39" name=""/>
          <p:cNvCxnSpPr>
            <a:stCxn xmlns:a="http://schemas.openxmlformats.org/drawingml/2006/main" id="12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8372475" y="3186113"/>
            <a:ext cx="40957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168D91"/>
            </a:solidFill>
            <a:tailEnd type="triangle" w="med" len="med"/>
          </a:ln>
        </p:spPr>
      </p:cxnSp>
      <p:sp>
        <p:nvSpPr>
          <p:cNvPr id="16" name="text_45">
            <a:extLst xmlns:a="http://schemas.openxmlformats.org/drawingml/2006/main">
              <a:ext uri="{FF2B5EF4-FFF2-40B4-BE49-F238E27FC236}">
                <a16:creationId xmlns:a16="http://schemas.microsoft.com/office/drawing/2014/main" id="{96F7D58F-4FA9-40F3-BB36-989414B1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71975"/>
            <a:ext cx="2143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rPr>
              <a:t>热储能链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57751A-01AC-474E-A019-0A4180A54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314825"/>
            <a:ext cx="2324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C57B3D"/>
            </a:solidFill>
          </a:ln>
        </p:spPr>
        <p:txBody>
          <a:bodyPr xmlns:a="http://schemas.openxmlformats.org/drawingml/2006/main" lIns="76200" tIns="47625" rIns="76200" bIns="47625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rPr>
              <a:t>热储能模块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572ADE-080F-4340-B376-30124FB3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314825"/>
            <a:ext cx="23241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C57B3D"/>
            </a:solidFill>
          </a:ln>
        </p:spPr>
        <p:txBody>
          <a:bodyPr xmlns:a="http://schemas.openxmlformats.org/drawingml/2006/main" lIns="76200" tIns="47625" rIns="76200" bIns="47625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rPr>
              <a:t>前后安装座 / 托架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E78A48-BF3F-4D34-ACDE-FEB60817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314825"/>
            <a:ext cx="28003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C57B3D"/>
            </a:solidFill>
          </a:ln>
        </p:spPr>
        <p:txBody>
          <a:bodyPr xmlns:a="http://schemas.openxmlformats.org/drawingml/2006/main" lIns="76200" tIns="47625" rIns="76200" bIns="47625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C57B3D"/>
                </a:solidFill>
                <a:latin typeface="Microsoft YaHei"/>
                <a:ea typeface="Microsoft YaHei"/>
                <a:cs typeface="Microsoft YaHei"/>
              </a:rPr>
              <a:t>内部框架 / 基座</a:t>
            </a:r>
          </a:p>
        </p:txBody>
      </p:sp>
      <p:cxnSp>
        <p:nvCxnSpPr>
          <p:cNvPr id="44" name=""/>
          <p:cNvCxnSpPr>
            <a:stCxn xmlns:a="http://schemas.openxmlformats.org/drawingml/2006/main" id="17" idx="3"/>
            <a:endCxn xmlns:a="http://schemas.openxmlformats.org/drawingml/2006/main" id="18" idx="1"/>
          </p:cNvCxnSpPr>
          <p:nvPr/>
        </p:nvCxnSpPr>
        <p:spPr>
          <a:xfrm xmlns:a="http://schemas.openxmlformats.org/drawingml/2006/main">
            <a:off x="5657850" y="4619625"/>
            <a:ext cx="4191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C57B3D"/>
            </a:solidFill>
            <a:tailEnd type="triangle" w="med" len="med"/>
          </a:ln>
        </p:spPr>
      </p:cxnSp>
      <p:cxnSp>
        <p:nvCxnSpPr>
          <p:cNvPr id="45" name=""/>
          <p:cNvCxnSpPr>
            <a:stCxn xmlns:a="http://schemas.openxmlformats.org/drawingml/2006/main" id="18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8401050" y="4619625"/>
            <a:ext cx="4191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C57B3D"/>
            </a:solidFill>
            <a:tailEnd type="triangle" w="med" len="med"/>
          </a:ln>
        </p:spPr>
      </p:cxn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2BEB2-725A-4DBE-9ABA-89E3DCAC8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23" name="text_46">
            <a:extLst xmlns:a="http://schemas.openxmlformats.org/drawingml/2006/main">
              <a:ext uri="{FF2B5EF4-FFF2-40B4-BE49-F238E27FC236}">
                <a16:creationId xmlns:a16="http://schemas.microsoft.com/office/drawing/2014/main" id="{1FA71912-81A0-41ED-87A7-EAE69B073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257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结构与功能概念</a:t>
            </a:r>
          </a:p>
        </p:txBody>
      </p:sp>
      <p:sp>
        <p:nvSpPr>
          <p:cNvPr id="24" name="text_47">
            <a:extLst xmlns:a="http://schemas.openxmlformats.org/drawingml/2006/main">
              <a:ext uri="{FF2B5EF4-FFF2-40B4-BE49-F238E27FC236}">
                <a16:creationId xmlns:a16="http://schemas.microsoft.com/office/drawing/2014/main" id="{028B4B44-737D-4BCF-B252-E55771B5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762625"/>
            <a:ext cx="80772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旋转供能、控制策略与实际传热性能仍需样机验证</a:t>
            </a:r>
          </a:p>
        </p:txBody>
      </p:sp>
    </p:spTree>
    <p:extLst>
      <p:ext uri="{BB962C8B-B14F-4D97-AF65-F5344CB8AC3E}">
        <p14:creationId xmlns:p14="http://schemas.microsoft.com/office/powerpoint/2010/main" val="20738977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5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xt_48">
            <a:extLst xmlns:a="http://schemas.openxmlformats.org/drawingml/2006/main">
              <a:ext uri="{FF2B5EF4-FFF2-40B4-BE49-F238E27FC236}">
                <a16:creationId xmlns:a16="http://schemas.microsoft.com/office/drawing/2014/main" id="{69E70E40-8A44-4782-9E86-DF2F8831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参数化设计与版本演进</a:t>
            </a:r>
          </a:p>
        </p:txBody>
      </p:sp>
      <p:sp>
        <p:nvSpPr>
          <p:cNvPr id="2" name="text_49">
            <a:extLst xmlns:a="http://schemas.openxmlformats.org/drawingml/2006/main">
              <a:ext uri="{FF2B5EF4-FFF2-40B4-BE49-F238E27FC236}">
                <a16:creationId xmlns:a16="http://schemas.microsoft.com/office/drawing/2014/main" id="{7E463997-5751-423C-B341-41676E455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953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0D3F3-B27F-4041-9BE1-4DC29629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4" name="text_50">
            <a:extLst xmlns:a="http://schemas.openxmlformats.org/drawingml/2006/main">
              <a:ext uri="{FF2B5EF4-FFF2-40B4-BE49-F238E27FC236}">
                <a16:creationId xmlns:a16="http://schemas.microsoft.com/office/drawing/2014/main" id="{5C37ED87-A8CC-4062-8286-F4EE1D22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571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五类参数集中管理</a:t>
            </a:r>
          </a:p>
        </p:txBody>
      </p:sp>
      <p:sp>
        <p:nvSpPr>
          <p:cNvPr id="5" name="text_51">
            <a:extLst xmlns:a="http://schemas.openxmlformats.org/drawingml/2006/main">
              <a:ext uri="{FF2B5EF4-FFF2-40B4-BE49-F238E27FC236}">
                <a16:creationId xmlns:a16="http://schemas.microsoft.com/office/drawing/2014/main" id="{3EAF29B4-5EBF-42F5-83F3-205A94D1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63830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默认工况</a:t>
            </a:r>
          </a:p>
        </p:txBody>
      </p:sp>
      <p:sp>
        <p:nvSpPr>
          <p:cNvPr id="6" name="text_52">
            <a:extLst xmlns:a="http://schemas.openxmlformats.org/drawingml/2006/main">
              <a:ext uri="{FF2B5EF4-FFF2-40B4-BE49-F238E27FC236}">
                <a16:creationId xmlns:a16="http://schemas.microsoft.com/office/drawing/2014/main" id="{4F2A985A-075B-407B-9283-E86B29903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text_53">
            <a:extLst xmlns:a="http://schemas.openxmlformats.org/drawingml/2006/main">
              <a:ext uri="{FF2B5EF4-FFF2-40B4-BE49-F238E27FC236}">
                <a16:creationId xmlns:a16="http://schemas.microsoft.com/office/drawing/2014/main" id="{710A5554-F7A4-4CC8-B2D9-EE1C4710D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2479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外形</a:t>
            </a:r>
          </a:p>
        </p:txBody>
      </p:sp>
      <p:sp>
        <p:nvSpPr>
          <p:cNvPr id="8" name="text_54">
            <a:extLst xmlns:a="http://schemas.openxmlformats.org/drawingml/2006/main">
              <a:ext uri="{FF2B5EF4-FFF2-40B4-BE49-F238E27FC236}">
                <a16:creationId xmlns:a16="http://schemas.microsoft.com/office/drawing/2014/main" id="{D86B7870-7988-454D-B9E1-45B1FAF1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247900"/>
            <a:ext cx="7734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叶片翼型段 212 mm，机舱长度 210 mm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DEBE6C-34E9-46DF-A340-2DF7FC53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733675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10" name="text_55">
            <a:extLst xmlns:a="http://schemas.openxmlformats.org/drawingml/2006/main">
              <a:ext uri="{FF2B5EF4-FFF2-40B4-BE49-F238E27FC236}">
                <a16:creationId xmlns:a16="http://schemas.microsoft.com/office/drawing/2014/main" id="{A92F526C-D8B6-45A3-A7E6-32DED0C9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text_56">
            <a:extLst xmlns:a="http://schemas.openxmlformats.org/drawingml/2006/main">
              <a:ext uri="{FF2B5EF4-FFF2-40B4-BE49-F238E27FC236}">
                <a16:creationId xmlns:a16="http://schemas.microsoft.com/office/drawing/2014/main" id="{C41D7CE0-14D8-42A1-965F-EDE3D943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905125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内部机械</a:t>
            </a:r>
          </a:p>
        </p:txBody>
      </p:sp>
      <p:sp>
        <p:nvSpPr>
          <p:cNvPr id="12" name="text_57">
            <a:extLst xmlns:a="http://schemas.openxmlformats.org/drawingml/2006/main">
              <a:ext uri="{FF2B5EF4-FFF2-40B4-BE49-F238E27FC236}">
                <a16:creationId xmlns:a16="http://schemas.microsoft.com/office/drawing/2014/main" id="{B6D2F6AB-F5BD-463F-A1D5-F1686674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905125"/>
            <a:ext cx="7734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主轴直径 16 mm，轴承外径 30 mm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103874-A54D-4541-A736-2D094995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39090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14" name="text_58">
            <a:extLst xmlns:a="http://schemas.openxmlformats.org/drawingml/2006/main">
              <a:ext uri="{FF2B5EF4-FFF2-40B4-BE49-F238E27FC236}">
                <a16:creationId xmlns:a16="http://schemas.microsoft.com/office/drawing/2014/main" id="{5F78F2D3-EBA2-4726-BA19-346D6DF6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text_59">
            <a:extLst xmlns:a="http://schemas.openxmlformats.org/drawingml/2006/main">
              <a:ext uri="{FF2B5EF4-FFF2-40B4-BE49-F238E27FC236}">
                <a16:creationId xmlns:a16="http://schemas.microsoft.com/office/drawing/2014/main" id="{F74844A0-9A9A-4542-9D49-0BC1D82CB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56235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热储能</a:t>
            </a:r>
          </a:p>
        </p:txBody>
      </p:sp>
      <p:sp>
        <p:nvSpPr>
          <p:cNvPr id="16" name="text_60">
            <a:extLst xmlns:a="http://schemas.openxmlformats.org/drawingml/2006/main">
              <a:ext uri="{FF2B5EF4-FFF2-40B4-BE49-F238E27FC236}">
                <a16:creationId xmlns:a16="http://schemas.microsoft.com/office/drawing/2014/main" id="{63CB204E-F853-4F98-A343-7C80B2A50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562350"/>
            <a:ext cx="7734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储热筒直径 32 mm，长度 62 mm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CA2649-580A-4BC8-84D6-56403C0F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048125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18" name="text_61">
            <a:extLst xmlns:a="http://schemas.openxmlformats.org/drawingml/2006/main">
              <a:ext uri="{FF2B5EF4-FFF2-40B4-BE49-F238E27FC236}">
                <a16:creationId xmlns:a16="http://schemas.microsoft.com/office/drawing/2014/main" id="{D8D9789C-5295-4627-A4D6-609557D0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9575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9" name="text_62">
            <a:extLst xmlns:a="http://schemas.openxmlformats.org/drawingml/2006/main">
              <a:ext uri="{FF2B5EF4-FFF2-40B4-BE49-F238E27FC236}">
                <a16:creationId xmlns:a16="http://schemas.microsoft.com/office/drawing/2014/main" id="{5BCCD92A-EC07-47E9-89ED-398001A40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219575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光伏</a:t>
            </a:r>
          </a:p>
        </p:txBody>
      </p:sp>
      <p:sp>
        <p:nvSpPr>
          <p:cNvPr id="20" name="text_63">
            <a:extLst xmlns:a="http://schemas.openxmlformats.org/drawingml/2006/main">
              <a:ext uri="{FF2B5EF4-FFF2-40B4-BE49-F238E27FC236}">
                <a16:creationId xmlns:a16="http://schemas.microsoft.com/office/drawing/2014/main" id="{D8FD3D66-6BC7-4877-AACA-6F483508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219575"/>
            <a:ext cx="7734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单翼 100×52 mm，倾角 10°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4E13E3-4BDE-4211-AC64-48C12204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70535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22" name="text_64">
            <a:extLst xmlns:a="http://schemas.openxmlformats.org/drawingml/2006/main">
              <a:ext uri="{FF2B5EF4-FFF2-40B4-BE49-F238E27FC236}">
                <a16:creationId xmlns:a16="http://schemas.microsoft.com/office/drawing/2014/main" id="{ED42CA55-2ADE-4157-9FF3-ED1927A7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57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3" name="text_65">
            <a:extLst xmlns:a="http://schemas.openxmlformats.org/drawingml/2006/main">
              <a:ext uri="{FF2B5EF4-FFF2-40B4-BE49-F238E27FC236}">
                <a16:creationId xmlns:a16="http://schemas.microsoft.com/office/drawing/2014/main" id="{45955472-468E-46E4-BBE9-889292F6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8768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展示布局</a:t>
            </a:r>
          </a:p>
        </p:txBody>
      </p:sp>
      <p:sp>
        <p:nvSpPr>
          <p:cNvPr id="24" name="text_66">
            <a:extLst xmlns:a="http://schemas.openxmlformats.org/drawingml/2006/main">
              <a:ext uri="{FF2B5EF4-FFF2-40B4-BE49-F238E27FC236}">
                <a16:creationId xmlns:a16="http://schemas.microsoft.com/office/drawing/2014/main" id="{00644A10-D78F-4CCA-BA04-8D41D67A7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876800"/>
            <a:ext cx="7734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总装图 2400×1800，细节图 2560×1600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143F9F-2B76-4AED-ACCD-9EBE5715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362575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26" name="text_67">
            <a:extLst xmlns:a="http://schemas.openxmlformats.org/drawingml/2006/main">
              <a:ext uri="{FF2B5EF4-FFF2-40B4-BE49-F238E27FC236}">
                <a16:creationId xmlns:a16="http://schemas.microsoft.com/office/drawing/2014/main" id="{2B551C28-EAE7-41CD-A3A6-4C2BAF06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15025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V0.1</a:t>
            </a:r>
          </a:p>
          <a:p xmlns:a="http://schemas.openxmlformats.org/drawingml/2006/main">
            <a:pPr algn="l">
              <a:def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概念白模</a:t>
            </a:r>
          </a:p>
        </p:txBody>
      </p:sp>
      <p:sp>
        <p:nvSpPr>
          <p:cNvPr id="27" name="text_68">
            <a:extLst xmlns:a="http://schemas.openxmlformats.org/drawingml/2006/main">
              <a:ext uri="{FF2B5EF4-FFF2-40B4-BE49-F238E27FC236}">
                <a16:creationId xmlns:a16="http://schemas.microsoft.com/office/drawing/2014/main" id="{7D76F143-95FB-423E-B50F-F2A093C81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5915025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V0.2</a:t>
            </a:r>
          </a:p>
          <a:p xmlns:a="http://schemas.openxmlformats.org/drawingml/2006/main">
            <a:pPr algn="l">
              <a:def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外观细化</a:t>
            </a:r>
          </a:p>
        </p:txBody>
      </p:sp>
      <p:sp>
        <p:nvSpPr>
          <p:cNvPr id="28" name="text_69">
            <a:extLst xmlns:a="http://schemas.openxmlformats.org/drawingml/2006/main">
              <a:ext uri="{FF2B5EF4-FFF2-40B4-BE49-F238E27FC236}">
                <a16:creationId xmlns:a16="http://schemas.microsoft.com/office/drawing/2014/main" id="{27074B9D-A8C7-4C96-B2E2-93A11A6B6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915025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V0.2.1</a:t>
            </a:r>
          </a:p>
          <a:p xmlns:a="http://schemas.openxmlformats.org/drawingml/2006/main">
            <a:pPr algn="l">
              <a:def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工程修复</a:t>
            </a:r>
          </a:p>
        </p:txBody>
      </p:sp>
      <p:sp>
        <p:nvSpPr>
          <p:cNvPr id="29" name="text_70">
            <a:extLst xmlns:a="http://schemas.openxmlformats.org/drawingml/2006/main">
              <a:ext uri="{FF2B5EF4-FFF2-40B4-BE49-F238E27FC236}">
                <a16:creationId xmlns:a16="http://schemas.microsoft.com/office/drawing/2014/main" id="{539C1F7D-2B1D-4DEE-AFB1-9CC499DF1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5915025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V0.3</a:t>
            </a:r>
          </a:p>
          <a:p xmlns:a="http://schemas.openxmlformats.org/drawingml/2006/main">
            <a:pPr algn="l">
              <a:def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内部深化</a:t>
            </a:r>
          </a:p>
        </p:txBody>
      </p:sp>
      <p:sp>
        <p:nvSpPr>
          <p:cNvPr id="30" name="text_71">
            <a:extLst xmlns:a="http://schemas.openxmlformats.org/drawingml/2006/main">
              <a:ext uri="{FF2B5EF4-FFF2-40B4-BE49-F238E27FC236}">
                <a16:creationId xmlns:a16="http://schemas.microsoft.com/office/drawing/2014/main" id="{199A81BC-DF28-47EC-946D-2026AA67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5915025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V1.0</a:t>
            </a:r>
          </a:p>
          <a:p xmlns:a="http://schemas.openxmlformats.org/drawingml/2006/main">
            <a:pPr algn="l">
              <a:defRPr sz="16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成品整合</a:t>
            </a:r>
          </a:p>
        </p:txBody>
      </p:sp>
    </p:spTree>
    <p:extLst>
      <p:ext uri="{BB962C8B-B14F-4D97-AF65-F5344CB8AC3E}">
        <p14:creationId xmlns:p14="http://schemas.microsoft.com/office/powerpoint/2010/main" val="9762407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5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_72">
            <a:extLst xmlns:a="http://schemas.openxmlformats.org/drawingml/2006/main">
              <a:ext uri="{FF2B5EF4-FFF2-40B4-BE49-F238E27FC236}">
                <a16:creationId xmlns:a16="http://schemas.microsoft.com/office/drawing/2014/main" id="{EB4A6B07-AC9A-41B1-9BBE-2D9083797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工程验证</a:t>
            </a:r>
          </a:p>
        </p:txBody>
      </p:sp>
      <p:sp>
        <p:nvSpPr>
          <p:cNvPr id="2" name="text_73">
            <a:extLst xmlns:a="http://schemas.openxmlformats.org/drawingml/2006/main">
              <a:ext uri="{FF2B5EF4-FFF2-40B4-BE49-F238E27FC236}">
                <a16:creationId xmlns:a16="http://schemas.microsoft.com/office/drawing/2014/main" id="{718EB7E0-77A1-407E-8A59-C67D7716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953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FA33EB-AA36-4F58-9EE6-3CD17FD6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D5DC"/>
            </a:solidFill>
          </a:ln>
        </p:spPr>
      </p:sp>
      <p:sp>
        <p:nvSpPr>
          <p:cNvPr id="4" name="text_74">
            <a:extLst xmlns:a="http://schemas.openxmlformats.org/drawingml/2006/main">
              <a:ext uri="{FF2B5EF4-FFF2-40B4-BE49-F238E27FC236}">
                <a16:creationId xmlns:a16="http://schemas.microsoft.com/office/drawing/2014/main" id="{6EC2C5A4-107D-470D-A7CE-EF28C3D8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43050"/>
            <a:ext cx="10934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本轮几何、装配与交换格式检查通过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2266950"/>
          <a:ext xmlns:a="http://schemas.openxmlformats.org/drawingml/2006/main" cx="10972800" cy="31718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2333625"/>
                <a:gridCol w="6353175"/>
              </a:tblGrid>
              <a:tr h="528638"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检查项</a:t>
                      </a:r>
                    </a:p>
                  </a:txBody>
                  <a:tcPr marL="91440" marR="91440" marT="45720" marB="45720" anchor="ctr">
                    <a:solidFill>
                      <a:srgbClr val="132C44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本轮结果</a:t>
                      </a:r>
                    </a:p>
                  </a:txBody>
                  <a:tcPr marL="91440" marR="91440" marT="45720" marB="45720" anchor="ctr">
                    <a:solidFill>
                      <a:srgbClr val="132C44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证据与范围</a:t>
                      </a:r>
                    </a:p>
                  </a:txBody>
                  <a:tcPr marL="91440" marR="91440" marT="45720" marB="45720" anchor="ctr">
                    <a:solidFill>
                      <a:srgbClr val="132C44"/>
                    </a:solidFill>
                  </a:tcPr>
                </a:tc>
              </a:tr>
              <a:tr h="528638"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STEP 有效性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168D9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总装与 27 份主要零件 STEP 回读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28638"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装配规模</a:t>
                      </a:r>
                    </a:p>
                  </a:txBody>
                  <a:tcPr marL="91440" marR="91440" marT="45720" marB="45720" anchor="ctr">
                    <a:solidFill>
                      <a:srgbClr val="F1F5F6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168D9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62 实体</a:t>
                      </a:r>
                    </a:p>
                  </a:txBody>
                  <a:tcPr marL="91440" marR="91440" marT="45720" marB="45720" anchor="ctr">
                    <a:solidFill>
                      <a:srgbClr val="F1F5F6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 个装配组件，光伏单元为分离实体</a:t>
                      </a:r>
                    </a:p>
                  </a:txBody>
                  <a:tcPr marL="91440" marR="91440" marT="45720" marB="45720" anchor="ctr">
                    <a:solidFill>
                      <a:srgbClr val="F1F5F6"/>
                    </a:solidFill>
                  </a:tcPr>
                </a:tc>
              </a:tr>
              <a:tr h="528638"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非预期干涉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168D9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 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780 个组件对，另列 8 对声明插接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28638"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参数工况</a:t>
                      </a:r>
                    </a:p>
                  </a:txBody>
                  <a:tcPr marL="91440" marR="91440" marT="45720" marB="45720" anchor="ctr">
                    <a:solidFill>
                      <a:srgbClr val="F1F5F6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168D9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 / 15</a:t>
                      </a:r>
                    </a:p>
                  </a:txBody>
                  <a:tcPr marL="91440" marR="91440" marT="45720" marB="45720" anchor="ctr">
                    <a:solidFill>
                      <a:srgbClr val="F1F5F6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含基准、单项边界与组合尺寸工况</a:t>
                      </a:r>
                    </a:p>
                  </a:txBody>
                  <a:tcPr marL="91440" marR="91440" marT="45720" marB="45720" anchor="ctr">
                    <a:solidFill>
                      <a:srgbClr val="F1F5F6"/>
                    </a:solidFill>
                  </a:tcPr>
                </a:tc>
              </a:tr>
              <a:tr h="528638"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SolidWorks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168D91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14300" tIns="47625" rIns="95250" bIns="47625"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132C44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31.5.0 导入，4 件 SLDPRT 保存回读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_75">
            <a:extLst xmlns:a="http://schemas.openxmlformats.org/drawingml/2006/main">
              <a:ext uri="{FF2B5EF4-FFF2-40B4-BE49-F238E27FC236}">
                <a16:creationId xmlns:a16="http://schemas.microsoft.com/office/drawing/2014/main" id="{478A38E5-15A0-474F-BD80-9E66068A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验证边界</a:t>
            </a:r>
          </a:p>
        </p:txBody>
      </p:sp>
      <p:sp>
        <p:nvSpPr>
          <p:cNvPr id="7" name="text_76">
            <a:extLst xmlns:a="http://schemas.openxmlformats.org/drawingml/2006/main">
              <a:ext uri="{FF2B5EF4-FFF2-40B4-BE49-F238E27FC236}">
                <a16:creationId xmlns:a16="http://schemas.microsoft.com/office/drawing/2014/main" id="{BB662D75-23E1-43E3-BFDC-5178EF1F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5753100"/>
            <a:ext cx="90297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不含 CFD / FEM 与效率实测。原生零件为导入实体，</a:t>
            </a:r>
          </a:p>
          <a:p xmlns:a="http://schemas.openxmlformats.org/drawingml/2006/main"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未交付原生 SLDASM 装配体。</a:t>
            </a:r>
          </a:p>
        </p:txBody>
      </p:sp>
    </p:spTree>
    <p:extLst>
      <p:ext uri="{BB962C8B-B14F-4D97-AF65-F5344CB8AC3E}">
        <p14:creationId xmlns:p14="http://schemas.microsoft.com/office/powerpoint/2010/main" val="74794379"/>
      </p:ext>
    </p:extLst>
  </p:cSld>
</p:sld>
</file>

<file path=ppt/slides/slide9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1F5F6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12" name="text_77">
            <a:extLst>
              <a:ext uri="{FF2B5EF4-FFF2-40B4-BE49-F238E27FC236}">
                <ns2:creationId id="{3DA58CB9-BC51-4F93-AE1A-780B3EFFD2F5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05727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最终成果与交付</a:t>
            </a:r>
          </a:p>
        </p:txBody>
      </p:sp>
      <p:sp>
        <p:nvSpPr>
          <p:cNvPr id="2" name="text_78">
            <a:extLst>
              <a:ext uri="{FF2B5EF4-FFF2-40B4-BE49-F238E27FC236}">
                <ns2:creationId id="{277BAC0D-208A-4327-86A4-5BDE5F5EE46C}"/>
              </a:ext>
            </a:extLst>
          </p:cNvPr>
          <p:cNvSpPr>
            <a:spLocks noGrp="1"/>
          </p:cNvSpPr>
          <p:nvPr/>
        </p:nvSpPr>
        <p:spPr>
          <a:xfrm>
            <a:off x="11049000" y="495300"/>
            <a:ext cx="5524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3" name="">
            <a:extLst>
              <a:ext uri="{FF2B5EF4-FFF2-40B4-BE49-F238E27FC236}">
                <ns2:creationId id="{AF91E1B2-2A93-4C8D-AD76-985C4C37EEA9}"/>
              </a:ext>
            </a:extLst>
          </p:cNvPr>
          <p:cNvSpPr>
            <a:spLocks noGrp="1"/>
          </p:cNvSpPr>
          <p:nvPr/>
        </p:nvSpPr>
        <p:spPr>
          <a:xfrm>
            <a:off x="609600" y="1285875"/>
            <a:ext cx="10972800" cy="0"/>
          </a:xfrm>
          <a:prstGeom prst="line">
            <a:avLst/>
          </a:prstGeom>
          <a:noFill/>
          <a:ln w="9525">
            <a:solidFill>
              <a:srgbClr val="C8D5DC"/>
            </a:solidFill>
          </a:ln>
        </p:spPr>
      </p:sp>
      <p:pic>
        <p:nvPicPr>
          <p:cNvPr id="15" name=""/>
          <p:cNvPicPr>
            <a:picLocks noChangeAspect="1"/>
          </p:cNvPicPr>
          <p:nvPr/>
        </p:nvPicPr>
        <p:blipFill>
          <a:blip r:embed="Rf33583a017ed473f"/>
          <a:srcRect l="29570" r="35703" t="20938" b="15937"/>
          <a:stretch>
            <a:fillRect l="0" t="0" r="0" b="0"/>
          </a:stretch>
        </p:blipFill>
        <p:spPr>
          <a:xfrm>
            <a:off x="2165745" y="1600200"/>
            <a:ext cx="3831436" cy="4352925"/>
          </a:xfrm>
          <a:prstGeom prst="rect">
            <a:avLst/>
          </a:prstGeom>
        </p:spPr>
      </p:pic>
      <p:sp>
        <p:nvSpPr>
          <p:cNvPr id="5" name="text_79">
            <a:extLst>
              <a:ext uri="{FF2B5EF4-FFF2-40B4-BE49-F238E27FC236}">
                <ns2:creationId id="{482ED145-E550-4942-B77A-32374FB4082F}"/>
              </a:ext>
            </a:extLst>
          </p:cNvPr>
          <p:cNvSpPr>
            <a:spLocks noGrp="1"/>
          </p:cNvSpPr>
          <p:nvPr/>
        </p:nvSpPr>
        <p:spPr>
          <a:xfrm>
            <a:off x="8210550" y="1781175"/>
            <a:ext cx="33718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机械模型</a:t>
            </a:r>
          </a:p>
        </p:txBody>
      </p:sp>
      <p:sp>
        <p:nvSpPr>
          <p:cNvPr id="6" name="text_80">
            <a:extLst>
              <a:ext uri="{FF2B5EF4-FFF2-40B4-BE49-F238E27FC236}">
                <ns2:creationId id="{BC7062D0-C203-4100-9434-4B8BD68524FE}"/>
              </a:ext>
            </a:extLst>
          </p:cNvPr>
          <p:cNvSpPr>
            <a:spLocks noGrp="1"/>
          </p:cNvSpPr>
          <p:nvPr/>
        </p:nvSpPr>
        <p:spPr>
          <a:xfrm>
            <a:off x="8210550" y="2266950"/>
            <a:ext cx="33718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总装 STEP 与主要零件</a:t>
            </a:r>
          </a:p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关键零件 SLDPRT</a:t>
            </a:r>
          </a:p>
        </p:txBody>
      </p:sp>
      <p:sp>
        <p:nvSpPr>
          <p:cNvPr id="7" name="text_81">
            <a:extLst>
              <a:ext uri="{FF2B5EF4-FFF2-40B4-BE49-F238E27FC236}">
                <ns2:creationId id="{2528DB3A-D698-4A03-8A86-ABB4AA18C77B}"/>
              </a:ext>
            </a:extLst>
          </p:cNvPr>
          <p:cNvSpPr>
            <a:spLocks noGrp="1"/>
          </p:cNvSpPr>
          <p:nvPr/>
        </p:nvSpPr>
        <p:spPr>
          <a:xfrm>
            <a:off x="8210550" y="3200400"/>
            <a:ext cx="33718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参数化源与验证</a:t>
            </a:r>
          </a:p>
        </p:txBody>
      </p:sp>
      <p:sp>
        <p:nvSpPr>
          <p:cNvPr id="8" name="text_82">
            <a:extLst>
              <a:ext uri="{FF2B5EF4-FFF2-40B4-BE49-F238E27FC236}">
                <ns2:creationId id="{079904CB-6BAD-4A1F-A162-0B691E9F6747}"/>
              </a:ext>
            </a:extLst>
          </p:cNvPr>
          <p:cNvSpPr>
            <a:spLocks noGrp="1"/>
          </p:cNvSpPr>
          <p:nvPr/>
        </p:nvSpPr>
        <p:spPr>
          <a:xfrm>
            <a:off x="8210550" y="3686175"/>
            <a:ext cx="33718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分层参数与可重建代码</a:t>
            </a:r>
          </a:p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装配及交换格式检查记录</a:t>
            </a:r>
          </a:p>
        </p:txBody>
      </p:sp>
      <p:sp>
        <p:nvSpPr>
          <p:cNvPr id="9" name="text_83">
            <a:extLst>
              <a:ext uri="{FF2B5EF4-FFF2-40B4-BE49-F238E27FC236}">
                <ns2:creationId id="{15DD2D92-6A78-4ACF-B80D-C89E40186C6F}"/>
              </a:ext>
            </a:extLst>
          </p:cNvPr>
          <p:cNvSpPr>
            <a:spLocks noGrp="1"/>
          </p:cNvSpPr>
          <p:nvPr/>
        </p:nvSpPr>
        <p:spPr>
          <a:xfrm>
            <a:off x="8210550" y="4619625"/>
            <a:ext cx="33718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数字展厅与汇报</a:t>
            </a:r>
          </a:p>
        </p:txBody>
      </p:sp>
      <p:sp>
        <p:nvSpPr>
          <p:cNvPr id="10" name="text_84">
            <a:extLst>
              <a:ext uri="{FF2B5EF4-FFF2-40B4-BE49-F238E27FC236}">
                <ns2:creationId id="{FEDB0332-9F6F-4551-BFBF-733C24E2C586}"/>
              </a:ext>
            </a:extLst>
          </p:cNvPr>
          <p:cNvSpPr>
            <a:spLocks noGrp="1"/>
          </p:cNvSpPr>
          <p:nvPr/>
        </p:nvSpPr>
        <p:spPr>
          <a:xfrm>
            <a:off x="8210550" y="5105400"/>
            <a:ext cx="33718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离线网站与高清多视图</a:t>
            </a:r>
          </a:p>
          <a:p>
            <a:pPr algn="l">
              <a:def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原生可编辑课程 PPT</a:t>
            </a:r>
          </a:p>
        </p:txBody>
      </p:sp>
      <p:sp>
        <p:nvSpPr>
          <p:cNvPr id="11" name="text_85">
            <a:extLst>
              <a:ext uri="{FF2B5EF4-FFF2-40B4-BE49-F238E27FC236}">
                <ns2:creationId id="{C9B4EAE0-6D21-4B40-8631-FAD773815602}"/>
              </a:ext>
            </a:extLst>
          </p:cNvPr>
          <p:cNvSpPr>
            <a:spLocks noGrp="1"/>
          </p:cNvSpPr>
          <p:nvPr/>
        </p:nvSpPr>
        <p:spPr>
          <a:xfrm>
            <a:off x="609600" y="6229350"/>
            <a:ext cx="107061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以真实模型为核心，形成可追溯、可继续修改的课程成果</a:t>
            </a:r>
          </a:p>
        </p:txBody>
      </p:sp>
    </p:spTree>
    <p:extLst>
      <p:ext uri="{BB962C8B-B14F-4D97-AF65-F5344CB8AC3E}">
        <ns4:creationId val="16030823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1F5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87cc0f8952415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_86">
            <a:extLst xmlns:a="http://schemas.openxmlformats.org/drawingml/2006/main">
              <a:ext uri="{FF2B5EF4-FFF2-40B4-BE49-F238E27FC236}">
                <a16:creationId xmlns:a16="http://schemas.microsoft.com/office/drawing/2014/main" id="{85290E79-4ED6-4319-9618-41983A8D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33425"/>
            <a:ext cx="4476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V1.0 FINAL</a:t>
            </a:r>
          </a:p>
        </p:txBody>
      </p:sp>
      <p:sp>
        <p:nvSpPr>
          <p:cNvPr id="3" name="text_87">
            <a:extLst xmlns:a="http://schemas.openxmlformats.org/drawingml/2006/main">
              <a:ext uri="{FF2B5EF4-FFF2-40B4-BE49-F238E27FC236}">
                <a16:creationId xmlns:a16="http://schemas.microsoft.com/office/drawing/2014/main" id="{29D7ADEC-3605-4E26-A6D3-388F4F35F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14550"/>
            <a:ext cx="59055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00" b="1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谢谢聆听</a:t>
            </a:r>
          </a:p>
        </p:txBody>
      </p:sp>
      <p:sp>
        <p:nvSpPr>
          <p:cNvPr id="4" name="text_88">
            <a:extLst xmlns:a="http://schemas.openxmlformats.org/drawingml/2006/main">
              <a:ext uri="{FF2B5EF4-FFF2-40B4-BE49-F238E27FC236}">
                <a16:creationId xmlns:a16="http://schemas.microsoft.com/office/drawing/2014/main" id="{4FD4A12B-54EF-4030-8EE7-478ECA78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52825"/>
            <a:ext cx="56388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三叶主体与协同模块完成结构整合，</a:t>
            </a:r>
          </a:p>
          <a:p xmlns:a="http://schemas.openxmlformats.org/drawingml/2006/main">
            <a:pPr algn="l">
              <a:defRPr sz="21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32C44"/>
                </a:solidFill>
                <a:latin typeface="Microsoft YaHei"/>
                <a:ea typeface="Microsoft YaHei"/>
                <a:cs typeface="Microsoft YaHei"/>
              </a:rPr>
              <a:t>参数、验证与展示形成完整交付。</a:t>
            </a:r>
          </a:p>
        </p:txBody>
      </p:sp>
      <p:sp>
        <p:nvSpPr>
          <p:cNvPr id="5" name="text_89">
            <a:extLst xmlns:a="http://schemas.openxmlformats.org/drawingml/2006/main">
              <a:ext uri="{FF2B5EF4-FFF2-40B4-BE49-F238E27FC236}">
                <a16:creationId xmlns:a16="http://schemas.microsoft.com/office/drawing/2014/main" id="{D046784A-D9FA-420E-B83C-F808DB7AD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91175"/>
            <a:ext cx="5905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68D91"/>
                </a:solidFill>
                <a:latin typeface="Microsoft YaHei"/>
                <a:ea typeface="Microsoft YaHei"/>
                <a:cs typeface="Microsoft YaHei"/>
              </a:rPr>
              <a:t>欢迎围绕结构方案与参数设计提问</a:t>
            </a:r>
          </a:p>
        </p:txBody>
      </p:sp>
      <p:sp>
        <p:nvSpPr>
          <p:cNvPr id="6" name="text_90">
            <a:extLst xmlns:a="http://schemas.openxmlformats.org/drawingml/2006/main">
              <a:ext uri="{FF2B5EF4-FFF2-40B4-BE49-F238E27FC236}">
                <a16:creationId xmlns:a16="http://schemas.microsoft.com/office/drawing/2014/main" id="{B0DAF0BC-19DE-4353-A178-EEB01389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257925"/>
            <a:ext cx="4381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5A7180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430034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2026-09-26T07:56:55.6070000Z</dcterms:created>
  <dcterms:modified xsi:type="dcterms:W3CDTF">2026-09-26T07:56:55.6070000Z</dcterms:modified>
</coreProperties>
</file>